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33" r:id="rId2"/>
    <p:sldId id="435"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437"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38" r:id="rId61"/>
    <p:sldId id="440" r:id="rId62"/>
    <p:sldId id="439" r:id="rId63"/>
    <p:sldId id="413" r:id="rId64"/>
    <p:sldId id="414" r:id="rId65"/>
    <p:sldId id="415" r:id="rId66"/>
    <p:sldId id="416" r:id="rId67"/>
    <p:sldId id="417" r:id="rId68"/>
    <p:sldId id="418" r:id="rId69"/>
    <p:sldId id="419" r:id="rId70"/>
    <p:sldId id="420" r:id="rId71"/>
    <p:sldId id="421" r:id="rId72"/>
    <p:sldId id="422" r:id="rId73"/>
    <p:sldId id="423" r:id="rId74"/>
    <p:sldId id="441" r:id="rId7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AB4"/>
    <a:srgbClr val="B20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66710" autoAdjust="0"/>
  </p:normalViewPr>
  <p:slideViewPr>
    <p:cSldViewPr snapToGrid="0">
      <p:cViewPr varScale="1">
        <p:scale>
          <a:sx n="71" d="100"/>
          <a:sy n="71" d="100"/>
        </p:scale>
        <p:origin x="276" y="54"/>
      </p:cViewPr>
      <p:guideLst>
        <p:guide orient="horz" pos="2160"/>
        <p:guide pos="2880"/>
      </p:guideLst>
    </p:cSldViewPr>
  </p:slideViewPr>
  <p:outlineViewPr>
    <p:cViewPr>
      <p:scale>
        <a:sx n="33" d="100"/>
        <a:sy n="33" d="100"/>
      </p:scale>
      <p:origin x="0" y="-18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A7248-550C-4A1E-9E77-EAA7BD475D8E}" type="datetimeFigureOut">
              <a:rPr lang="es-AR" smtClean="0"/>
              <a:t>25/3/2024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8C7C-441B-419D-A3A2-36DB33C1D668}" type="slidenum">
              <a:rPr lang="es-AR" smtClean="0"/>
              <a:t>‹Nº›</a:t>
            </a:fld>
            <a:endParaRPr lang="es-AR"/>
          </a:p>
        </p:txBody>
      </p:sp>
    </p:spTree>
    <p:extLst>
      <p:ext uri="{BB962C8B-B14F-4D97-AF65-F5344CB8AC3E}">
        <p14:creationId xmlns:p14="http://schemas.microsoft.com/office/powerpoint/2010/main" val="16104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a:t>
            </a:fld>
            <a:endParaRPr lang="es-AR" dirty="0"/>
          </a:p>
        </p:txBody>
      </p:sp>
    </p:spTree>
    <p:extLst>
      <p:ext uri="{BB962C8B-B14F-4D97-AF65-F5344CB8AC3E}">
        <p14:creationId xmlns:p14="http://schemas.microsoft.com/office/powerpoint/2010/main" val="117068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a:t>
            </a:r>
            <a:r>
              <a:rPr lang="es-AR" baseline="0" dirty="0" err="1"/>
              <a:t>manualemente</a:t>
            </a:r>
            <a:r>
              <a:rPr lang="es-AR" baseline="0" dirty="0"/>
              <a:t>.</a:t>
            </a:r>
          </a:p>
          <a:p>
            <a:endParaRPr lang="es-AR" b="0" baseline="0" dirty="0"/>
          </a:p>
          <a:p>
            <a:r>
              <a:rPr lang="es-AR" b="1" baseline="0" dirty="0"/>
              <a:t>Pero </a:t>
            </a:r>
            <a:r>
              <a:rPr lang="es-AR" b="0" baseline="0" dirty="0"/>
              <a:t>el Labdisc no comenzará a grabar si cree que su memoria libre no alcanzará para cumplir con lo programado.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10</a:t>
            </a:fld>
            <a:endParaRPr lang="es-AR" dirty="0"/>
          </a:p>
        </p:txBody>
      </p:sp>
    </p:spTree>
    <p:extLst>
      <p:ext uri="{BB962C8B-B14F-4D97-AF65-F5344CB8AC3E}">
        <p14:creationId xmlns:p14="http://schemas.microsoft.com/office/powerpoint/2010/main" val="326675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émbolo debe estar en unos 60 ml </a:t>
            </a:r>
            <a:r>
              <a:rPr lang="es-AR" b="1" dirty="0"/>
              <a:t>ANTES</a:t>
            </a:r>
            <a:r>
              <a:rPr lang="es-AR" b="0" dirty="0"/>
              <a:t> de conectar la manguera del manómetro al Labdisc (este será nuestro volumen inicial)</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11</a:t>
            </a:fld>
            <a:endParaRPr lang="es-AR" dirty="0"/>
          </a:p>
        </p:txBody>
      </p:sp>
    </p:spTree>
    <p:extLst>
      <p:ext uri="{BB962C8B-B14F-4D97-AF65-F5344CB8AC3E}">
        <p14:creationId xmlns:p14="http://schemas.microsoft.com/office/powerpoint/2010/main" val="254742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Notice</a:t>
            </a:r>
            <a:r>
              <a:rPr lang="es-AR" baseline="0"/>
              <a:t> – the connection should be sealed in order for the air not to escape. </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12</a:t>
            </a:fld>
            <a:endParaRPr lang="es-AR" dirty="0"/>
          </a:p>
        </p:txBody>
      </p:sp>
    </p:spTree>
    <p:extLst>
      <p:ext uri="{BB962C8B-B14F-4D97-AF65-F5344CB8AC3E}">
        <p14:creationId xmlns:p14="http://schemas.microsoft.com/office/powerpoint/2010/main" val="358839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Cada vez que se quiera tomar una medición disparada manualmente, deberá apretarse el botón </a:t>
            </a:r>
            <a:r>
              <a:rPr lang="es-AR" b="1" dirty="0"/>
              <a:t>SCROLL</a:t>
            </a:r>
          </a:p>
          <a:p>
            <a:endParaRPr lang="es-AR" dirty="0"/>
          </a:p>
          <a:p>
            <a:r>
              <a:rPr lang="es-AR" dirty="0"/>
              <a:t>Una vez más recomendamos hacer trabajar a los participantes en parejas en esta ocasión.</a:t>
            </a:r>
          </a:p>
          <a:p>
            <a:endParaRPr lang="es-AR" dirty="0"/>
          </a:p>
          <a:p>
            <a:r>
              <a:rPr lang="es-AR" dirty="0"/>
              <a:t>Un participante operará la jeringa y el otro el Labdisc,</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13</a:t>
            </a:fld>
            <a:endParaRPr lang="es-AR" dirty="0"/>
          </a:p>
        </p:txBody>
      </p:sp>
    </p:spTree>
    <p:extLst>
      <p:ext uri="{BB962C8B-B14F-4D97-AF65-F5344CB8AC3E}">
        <p14:creationId xmlns:p14="http://schemas.microsoft.com/office/powerpoint/2010/main" val="192057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err="1"/>
              <a:t>Comiece</a:t>
            </a:r>
            <a:r>
              <a:rPr lang="es-AR" dirty="0"/>
              <a:t> a grabar</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14</a:t>
            </a:fld>
            <a:endParaRPr lang="es-AR" dirty="0"/>
          </a:p>
        </p:txBody>
      </p:sp>
    </p:spTree>
    <p:extLst>
      <p:ext uri="{BB962C8B-B14F-4D97-AF65-F5344CB8AC3E}">
        <p14:creationId xmlns:p14="http://schemas.microsoft.com/office/powerpoint/2010/main" val="294638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Recoja datos comprimiendo 10 ml cada vez</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15</a:t>
            </a:fld>
            <a:endParaRPr lang="es-AR" dirty="0"/>
          </a:p>
        </p:txBody>
      </p:sp>
    </p:spTree>
    <p:extLst>
      <p:ext uri="{BB962C8B-B14F-4D97-AF65-F5344CB8AC3E}">
        <p14:creationId xmlns:p14="http://schemas.microsoft.com/office/powerpoint/2010/main" val="296596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Agregue rótulos a las mediciones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16</a:t>
            </a:fld>
            <a:endParaRPr lang="es-AR" dirty="0"/>
          </a:p>
        </p:txBody>
      </p:sp>
    </p:spTree>
    <p:extLst>
      <p:ext uri="{BB962C8B-B14F-4D97-AF65-F5344CB8AC3E}">
        <p14:creationId xmlns:p14="http://schemas.microsoft.com/office/powerpoint/2010/main" val="362704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17</a:t>
            </a:fld>
            <a:endParaRPr lang="es-AR" dirty="0"/>
          </a:p>
        </p:txBody>
      </p:sp>
    </p:spTree>
    <p:extLst>
      <p:ext uri="{BB962C8B-B14F-4D97-AF65-F5344CB8AC3E}">
        <p14:creationId xmlns:p14="http://schemas.microsoft.com/office/powerpoint/2010/main" val="81166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Guarde el experimento en su computadora para poder rescatar los datos más adelante</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18</a:t>
            </a:fld>
            <a:endParaRPr lang="es-AR" dirty="0"/>
          </a:p>
        </p:txBody>
      </p:sp>
    </p:spTree>
    <p:extLst>
      <p:ext uri="{BB962C8B-B14F-4D97-AF65-F5344CB8AC3E}">
        <p14:creationId xmlns:p14="http://schemas.microsoft.com/office/powerpoint/2010/main" val="378026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19</a:t>
            </a:fld>
            <a:endParaRPr lang="es-AR" dirty="0"/>
          </a:p>
        </p:txBody>
      </p:sp>
    </p:spTree>
    <p:extLst>
      <p:ext uri="{BB962C8B-B14F-4D97-AF65-F5344CB8AC3E}">
        <p14:creationId xmlns:p14="http://schemas.microsoft.com/office/powerpoint/2010/main" val="378533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brindar a los participantes una oportunidad para trabajar con el Labdisc bajo el comando de Globilab para Windows</a:t>
            </a:r>
          </a:p>
          <a:p>
            <a:endParaRPr lang="es-AR" dirty="0"/>
          </a:p>
          <a:p>
            <a:r>
              <a:rPr lang="es-AR" dirty="0"/>
              <a:t>Igual que antes, es importante hacer que se familiaricen con algunas funciones que los hagan sentir cómodos usando el programa, y sólo entonces revisar todos los íconos y </a:t>
            </a:r>
            <a:r>
              <a:rPr lang="es-AR" dirty="0" err="1"/>
              <a:t>menúes</a:t>
            </a:r>
            <a:r>
              <a:rPr lang="es-AR" dirty="0"/>
              <a:t>.</a:t>
            </a:r>
          </a:p>
          <a:p>
            <a:endParaRPr lang="es-AR" dirty="0"/>
          </a:p>
          <a:p>
            <a:r>
              <a:rPr lang="es-AR" dirty="0"/>
              <a:t>Para hacer esta actividad se precisan por lo menos 2 personas por cada puesto de trabajo.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a:t>
            </a:fld>
            <a:endParaRPr lang="es-AR" dirty="0"/>
          </a:p>
        </p:txBody>
      </p:sp>
    </p:spTree>
    <p:extLst>
      <p:ext uri="{BB962C8B-B14F-4D97-AF65-F5344CB8AC3E}">
        <p14:creationId xmlns:p14="http://schemas.microsoft.com/office/powerpoint/2010/main" val="416291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Use un nombre de archivo </a:t>
            </a:r>
            <a:r>
              <a:rPr lang="es-AR" b="1" dirty="0"/>
              <a:t>que sea informativo y significativo</a:t>
            </a:r>
            <a:r>
              <a:rPr lang="es-AR" b="0" dirty="0"/>
              <a:t> – Incluya fecha, nombre del TP y del participante</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20</a:t>
            </a:fld>
            <a:endParaRPr lang="es-AR" dirty="0"/>
          </a:p>
        </p:txBody>
      </p:sp>
    </p:spTree>
    <p:extLst>
      <p:ext uri="{BB962C8B-B14F-4D97-AF65-F5344CB8AC3E}">
        <p14:creationId xmlns:p14="http://schemas.microsoft.com/office/powerpoint/2010/main" val="125715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Exporting data to Excel</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21</a:t>
            </a:fld>
            <a:endParaRPr lang="es-AR" dirty="0"/>
          </a:p>
        </p:txBody>
      </p:sp>
    </p:spTree>
    <p:extLst>
      <p:ext uri="{BB962C8B-B14F-4D97-AF65-F5344CB8AC3E}">
        <p14:creationId xmlns:p14="http://schemas.microsoft.com/office/powerpoint/2010/main" val="47930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Exportando datos al Excel.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Muestre a los participantes que el producto de Volumen por Presión da un resultado constante a todos los fines prácticos (esta es justamente la Ley de Boyle-Mariotte que describe cómo se portan los gases (casi)ideales cuando se cambia su volumen o su presión a temperatura constante).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22</a:t>
            </a:fld>
            <a:endParaRPr lang="es-AR" dirty="0"/>
          </a:p>
        </p:txBody>
      </p:sp>
    </p:spTree>
    <p:extLst>
      <p:ext uri="{BB962C8B-B14F-4D97-AF65-F5344CB8AC3E}">
        <p14:creationId xmlns:p14="http://schemas.microsoft.com/office/powerpoint/2010/main" val="153659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Ahora puede pedir a alguno de los docentes participantes que explique qué se hizo y de qué manera nuestro experimento muestra el comportamiento de la Ley de Boyle-Mariotte.</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23</a:t>
            </a:fld>
            <a:endParaRPr lang="es-AR" dirty="0"/>
          </a:p>
        </p:txBody>
      </p:sp>
    </p:spTree>
    <p:extLst>
      <p:ext uri="{BB962C8B-B14F-4D97-AF65-F5344CB8AC3E}">
        <p14:creationId xmlns:p14="http://schemas.microsoft.com/office/powerpoint/2010/main" val="175645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Es</a:t>
            </a:r>
            <a:r>
              <a:rPr lang="es-AR" b="0" baseline="0" dirty="0"/>
              <a:t> importante dejar a los participantes describir los problemas que encontraron.</a:t>
            </a:r>
          </a:p>
          <a:p>
            <a:endParaRPr lang="es-AR" b="0" baseline="0" dirty="0"/>
          </a:p>
          <a:p>
            <a:r>
              <a:rPr lang="es-AR" b="0" baseline="0" dirty="0"/>
              <a:t>Debería hacer una nota de cada problema en la pizarra y contestar todo junto al final.</a:t>
            </a:r>
          </a:p>
          <a:p>
            <a:endParaRPr lang="es-AR" b="0" baseline="0" dirty="0"/>
          </a:p>
          <a:p>
            <a:r>
              <a:rPr lang="es-AR" baseline="0" dirty="0"/>
              <a:t>Tratar de atender a los problemas uno por uno produce un efecto similar a un pedido de disculpas.</a:t>
            </a:r>
          </a:p>
          <a:p>
            <a:endParaRPr lang="es-AR" baseline="0" dirty="0"/>
          </a:p>
          <a:p>
            <a:r>
              <a:rPr lang="es-AR" baseline="0" dirty="0"/>
              <a:t>Este modo de trabajo puede servir también como modelo a los docentes para sus propias clases.</a:t>
            </a:r>
          </a:p>
          <a:p>
            <a:endParaRPr lang="es-AR" dirty="0"/>
          </a:p>
          <a:p>
            <a:pPr marL="171450" indent="-171450">
              <a:buFont typeface="Arial" panose="020B0604020202020204" pitchFamily="34" charset="0"/>
              <a:buChar char="•"/>
            </a:pPr>
            <a:r>
              <a:rPr lang="es-AR" dirty="0"/>
              <a:t>¿Que</a:t>
            </a:r>
            <a:r>
              <a:rPr lang="es-AR" baseline="0" dirty="0"/>
              <a:t> más podríamos medir con </a:t>
            </a:r>
            <a:r>
              <a:rPr lang="es-AR" u="sng" baseline="0" dirty="0"/>
              <a:t>ESTE </a:t>
            </a:r>
            <a:r>
              <a:rPr lang="es-AR" baseline="0" dirty="0"/>
              <a:t>sensor?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24</a:t>
            </a:fld>
            <a:endParaRPr lang="es-AR" dirty="0"/>
          </a:p>
        </p:txBody>
      </p:sp>
    </p:spTree>
    <p:extLst>
      <p:ext uri="{BB962C8B-B14F-4D97-AF65-F5344CB8AC3E}">
        <p14:creationId xmlns:p14="http://schemas.microsoft.com/office/powerpoint/2010/main" val="155748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http://youtu.be/hAvT1WbjOEE</a:t>
            </a:r>
          </a:p>
          <a:p>
            <a:endParaRPr lang="es-AR" dirty="0"/>
          </a:p>
          <a:p>
            <a:r>
              <a:rPr lang="es-AR" dirty="0"/>
              <a:t>Y a este video lo pusimos porque es divertido nomás</a:t>
            </a:r>
            <a:r>
              <a:rPr lang="es-AR" baseline="0" dirty="0"/>
              <a:t> </a:t>
            </a:r>
            <a:r>
              <a:rPr lang="es-AR" baseline="0" dirty="0">
                <a:sym typeface="Wingdings" panose="05000000000000000000" pitchFamily="2" charset="2"/>
              </a:rPr>
              <a:t> </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25</a:t>
            </a:fld>
            <a:endParaRPr lang="es-AR" dirty="0"/>
          </a:p>
        </p:txBody>
      </p:sp>
    </p:spTree>
    <p:extLst>
      <p:ext uri="{BB962C8B-B14F-4D97-AF65-F5344CB8AC3E}">
        <p14:creationId xmlns:p14="http://schemas.microsoft.com/office/powerpoint/2010/main" val="323446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Esta unidad debe abordarse solo después de que los participantes hayan trabajado ya con el Globilab para Windows y experimentado con la Ley de Boyle-Mariotte.</a:t>
            </a:r>
          </a:p>
          <a:p>
            <a:endParaRPr lang="es-AR" dirty="0"/>
          </a:p>
          <a:p>
            <a:r>
              <a:rPr lang="es-AR" dirty="0"/>
              <a:t>El objetivo aquí es hacer un recorrido por lo que se requiere para trabajar cómodamente con Globilab bajo Windows.</a:t>
            </a:r>
          </a:p>
          <a:p>
            <a:endParaRPr lang="es-AR" dirty="0"/>
          </a:p>
          <a:p>
            <a:r>
              <a:rPr lang="es-AR" dirty="0"/>
              <a:t>Es importante pedir a los participantes que abran el folleto “</a:t>
            </a:r>
            <a:r>
              <a:rPr lang="es-AR" dirty="0" err="1"/>
              <a:t>Getting</a:t>
            </a:r>
            <a:r>
              <a:rPr lang="es-AR" dirty="0"/>
              <a:t> </a:t>
            </a:r>
            <a:r>
              <a:rPr lang="es-AR" dirty="0" err="1"/>
              <a:t>to</a:t>
            </a:r>
            <a:r>
              <a:rPr lang="es-AR" dirty="0"/>
              <a:t> </a:t>
            </a:r>
            <a:r>
              <a:rPr lang="es-AR" dirty="0" err="1"/>
              <a:t>know</a:t>
            </a:r>
            <a:r>
              <a:rPr lang="es-AR" dirty="0"/>
              <a:t>” y encuentren allí lo que se muestra en pantalla, lo que debería hacer que se sientan cómodos al usarlo por su cuenta en el futuro. </a:t>
            </a:r>
          </a:p>
          <a:p>
            <a:endParaRPr lang="es-AR" baseline="0" dirty="0"/>
          </a:p>
          <a:p>
            <a:r>
              <a:rPr lang="es-AR" baseline="0" dirty="0"/>
              <a:t>Este manual se puede bajar desde http://www.globisens.net/sites/default/files/docs/guides/Getting%20Started/Getting_to_Know_The_Labdisc_PC.pdf</a:t>
            </a:r>
          </a:p>
          <a:p>
            <a:endParaRPr lang="es-AR" baseline="0" dirty="0"/>
          </a:p>
          <a:p>
            <a:r>
              <a:rPr lang="es-AR" baseline="0" dirty="0"/>
              <a:t>Es muy importante ir paso a paso y pedir a los participantes que practiquen con el equipo y el software a medida que se desarrolle la presentación (de otra manera se va a aburrir).</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26</a:t>
            </a:fld>
            <a:endParaRPr lang="es-AR" dirty="0"/>
          </a:p>
        </p:txBody>
      </p:sp>
    </p:spTree>
    <p:extLst>
      <p:ext uri="{BB962C8B-B14F-4D97-AF65-F5344CB8AC3E}">
        <p14:creationId xmlns:p14="http://schemas.microsoft.com/office/powerpoint/2010/main" val="292618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27</a:t>
            </a:fld>
            <a:endParaRPr lang="es-AR" dirty="0"/>
          </a:p>
        </p:txBody>
      </p:sp>
    </p:spTree>
    <p:extLst>
      <p:ext uri="{BB962C8B-B14F-4D97-AF65-F5344CB8AC3E}">
        <p14:creationId xmlns:p14="http://schemas.microsoft.com/office/powerpoint/2010/main" val="4232579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28</a:t>
            </a:fld>
            <a:endParaRPr lang="es-AR" dirty="0"/>
          </a:p>
        </p:txBody>
      </p:sp>
    </p:spTree>
    <p:extLst>
      <p:ext uri="{BB962C8B-B14F-4D97-AF65-F5344CB8AC3E}">
        <p14:creationId xmlns:p14="http://schemas.microsoft.com/office/powerpoint/2010/main" val="2605189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29</a:t>
            </a:fld>
            <a:endParaRPr lang="es-AR" dirty="0"/>
          </a:p>
        </p:txBody>
      </p:sp>
    </p:spTree>
    <p:extLst>
      <p:ext uri="{BB962C8B-B14F-4D97-AF65-F5344CB8AC3E}">
        <p14:creationId xmlns:p14="http://schemas.microsoft.com/office/powerpoint/2010/main" val="135111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Video en </a:t>
            </a:r>
            <a:r>
              <a:rPr lang="es-AR" dirty="0" err="1"/>
              <a:t>Youtube</a:t>
            </a:r>
            <a:r>
              <a:rPr lang="es-AR" dirty="0"/>
              <a:t>:</a:t>
            </a:r>
          </a:p>
          <a:p>
            <a:r>
              <a:rPr lang="es-AR" dirty="0"/>
              <a:t>http://youtu.be/N5xft2fIqQU</a:t>
            </a:r>
          </a:p>
          <a:p>
            <a:endParaRPr lang="es-AR" dirty="0"/>
          </a:p>
          <a:p>
            <a:r>
              <a:rPr lang="es-AR" dirty="0"/>
              <a:t>Con este video pretendemos comenzar la actividad con una visión motivadora del tema.</a:t>
            </a:r>
          </a:p>
          <a:p>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a:t>
            </a:fld>
            <a:endParaRPr lang="es-AR" dirty="0"/>
          </a:p>
        </p:txBody>
      </p:sp>
    </p:spTree>
    <p:extLst>
      <p:ext uri="{BB962C8B-B14F-4D97-AF65-F5344CB8AC3E}">
        <p14:creationId xmlns:p14="http://schemas.microsoft.com/office/powerpoint/2010/main" val="3632160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30</a:t>
            </a:fld>
            <a:endParaRPr lang="es-AR" dirty="0"/>
          </a:p>
        </p:txBody>
      </p:sp>
    </p:spTree>
    <p:extLst>
      <p:ext uri="{BB962C8B-B14F-4D97-AF65-F5344CB8AC3E}">
        <p14:creationId xmlns:p14="http://schemas.microsoft.com/office/powerpoint/2010/main" val="1501007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31</a:t>
            </a:fld>
            <a:endParaRPr lang="es-AR" dirty="0"/>
          </a:p>
        </p:txBody>
      </p:sp>
    </p:spTree>
    <p:extLst>
      <p:ext uri="{BB962C8B-B14F-4D97-AF65-F5344CB8AC3E}">
        <p14:creationId xmlns:p14="http://schemas.microsoft.com/office/powerpoint/2010/main" val="75494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32</a:t>
            </a:fld>
            <a:endParaRPr lang="es-AR" dirty="0"/>
          </a:p>
        </p:txBody>
      </p:sp>
    </p:spTree>
    <p:extLst>
      <p:ext uri="{BB962C8B-B14F-4D97-AF65-F5344CB8AC3E}">
        <p14:creationId xmlns:p14="http://schemas.microsoft.com/office/powerpoint/2010/main" val="3558126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33</a:t>
            </a:fld>
            <a:endParaRPr lang="es-AR" dirty="0"/>
          </a:p>
        </p:txBody>
      </p:sp>
    </p:spTree>
    <p:extLst>
      <p:ext uri="{BB962C8B-B14F-4D97-AF65-F5344CB8AC3E}">
        <p14:creationId xmlns:p14="http://schemas.microsoft.com/office/powerpoint/2010/main" val="291815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34</a:t>
            </a:fld>
            <a:endParaRPr lang="es-AR" dirty="0"/>
          </a:p>
        </p:txBody>
      </p:sp>
    </p:spTree>
    <p:extLst>
      <p:ext uri="{BB962C8B-B14F-4D97-AF65-F5344CB8AC3E}">
        <p14:creationId xmlns:p14="http://schemas.microsoft.com/office/powerpoint/2010/main" val="115796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practicar el uso del Labdisc en un experimento real, que puede ser hecho en clase, usando el programa Globilab.</a:t>
            </a:r>
          </a:p>
          <a:p>
            <a:endParaRPr lang="es-AR" dirty="0"/>
          </a:p>
          <a:p>
            <a:r>
              <a:rPr lang="es-AR" dirty="0"/>
              <a:t>Para llegar a este punto debemos haber ejecutado primero la experiencia de Humedad Relativa Ambiente y la de Boyle-Mariotte, puesto que en este caso hacemos una descripción menos detallada de los pasos necesarios que en los casos anteriores.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35</a:t>
            </a:fld>
            <a:endParaRPr lang="es-AR" dirty="0"/>
          </a:p>
        </p:txBody>
      </p:sp>
    </p:spTree>
    <p:extLst>
      <p:ext uri="{BB962C8B-B14F-4D97-AF65-F5344CB8AC3E}">
        <p14:creationId xmlns:p14="http://schemas.microsoft.com/office/powerpoint/2010/main" val="3639484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http://youtu.be/E43-CfukEgs</a:t>
            </a:r>
          </a:p>
          <a:p>
            <a:endParaRPr lang="es-AR" dirty="0"/>
          </a:p>
          <a:p>
            <a:r>
              <a:rPr lang="es-AR" dirty="0"/>
              <a:t>El objetivo de este video es comenzar la actividad con una aproximación motivadora al tema.</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36</a:t>
            </a:fld>
            <a:endParaRPr lang="es-AR" dirty="0"/>
          </a:p>
        </p:txBody>
      </p:sp>
    </p:spTree>
    <p:extLst>
      <p:ext uri="{BB962C8B-B14F-4D97-AF65-F5344CB8AC3E}">
        <p14:creationId xmlns:p14="http://schemas.microsoft.com/office/powerpoint/2010/main" val="1916400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37</a:t>
            </a:fld>
            <a:endParaRPr lang="es-AR" dirty="0"/>
          </a:p>
        </p:txBody>
      </p:sp>
    </p:spTree>
    <p:extLst>
      <p:ext uri="{BB962C8B-B14F-4D97-AF65-F5344CB8AC3E}">
        <p14:creationId xmlns:p14="http://schemas.microsoft.com/office/powerpoint/2010/main" val="3434528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38</a:t>
            </a:fld>
            <a:endParaRPr lang="es-AR" dirty="0"/>
          </a:p>
        </p:txBody>
      </p:sp>
    </p:spTree>
    <p:extLst>
      <p:ext uri="{BB962C8B-B14F-4D97-AF65-F5344CB8AC3E}">
        <p14:creationId xmlns:p14="http://schemas.microsoft.com/office/powerpoint/2010/main" val="373799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39</a:t>
            </a:fld>
            <a:endParaRPr lang="es-AR" dirty="0"/>
          </a:p>
        </p:txBody>
      </p:sp>
    </p:spTree>
    <p:extLst>
      <p:ext uri="{BB962C8B-B14F-4D97-AF65-F5344CB8AC3E}">
        <p14:creationId xmlns:p14="http://schemas.microsoft.com/office/powerpoint/2010/main" val="42668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Esto y una PC es todo lo que hace falta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a:t>
            </a:fld>
            <a:endParaRPr lang="es-AR" dirty="0"/>
          </a:p>
        </p:txBody>
      </p:sp>
    </p:spTree>
    <p:extLst>
      <p:ext uri="{BB962C8B-B14F-4D97-AF65-F5344CB8AC3E}">
        <p14:creationId xmlns:p14="http://schemas.microsoft.com/office/powerpoint/2010/main" val="4177129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manualmente.</a:t>
            </a:r>
          </a:p>
          <a:p>
            <a:endParaRPr lang="es-AR" b="0" baseline="0" dirty="0"/>
          </a:p>
          <a:p>
            <a:r>
              <a:rPr lang="es-AR" b="1" baseline="0" dirty="0"/>
              <a:t>Pero </a:t>
            </a:r>
            <a:r>
              <a:rPr lang="es-AR" b="0" baseline="0" dirty="0"/>
              <a:t>el Labdisc no comenzará a grabar si cree que su memoria libre no alcanzará para cumplir con lo programado.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40</a:t>
            </a:fld>
            <a:endParaRPr lang="es-AR" dirty="0"/>
          </a:p>
        </p:txBody>
      </p:sp>
    </p:spTree>
    <p:extLst>
      <p:ext uri="{BB962C8B-B14F-4D97-AF65-F5344CB8AC3E}">
        <p14:creationId xmlns:p14="http://schemas.microsoft.com/office/powerpoint/2010/main" val="2204151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a:p>
            <a:r>
              <a:rPr lang="es-AR" dirty="0"/>
              <a:t>Este práctico se hace mejor por parejas, o mejor aún de a 3 personas, donde una se encarga de soltar la pelotita, otra de soltarla y una tercera de disparar las mediciones desde la PC.</a:t>
            </a:r>
          </a:p>
          <a:p>
            <a:endParaRPr lang="es-AR" dirty="0"/>
          </a:p>
          <a:p>
            <a:r>
              <a:rPr lang="es-AR" dirty="0"/>
              <a:t>El arranque también puede ser ejecutado por quien sostiene el Labdisc, usando el botón ENTER.</a:t>
            </a:r>
          </a:p>
          <a:p>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Usualmente hace falta ensayar varias veces para lograr que la pelotita caiga “muerta” sin girar y que así rebote varias veces bajo la “vista” del sensor de movimientos.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Recuerde que precisa un espacio libre de, al menos, medio metro entre el Labdisc y la altura desde la que soltará la pelotita de ping-pong.</a:t>
            </a:r>
            <a:endParaRPr lang="es-AR" baseline="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41</a:t>
            </a:fld>
            <a:endParaRPr lang="es-AR" dirty="0"/>
          </a:p>
        </p:txBody>
      </p:sp>
    </p:spTree>
    <p:extLst>
      <p:ext uri="{BB962C8B-B14F-4D97-AF65-F5344CB8AC3E}">
        <p14:creationId xmlns:p14="http://schemas.microsoft.com/office/powerpoint/2010/main" val="1025356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42</a:t>
            </a:fld>
            <a:endParaRPr lang="es-AR" dirty="0"/>
          </a:p>
        </p:txBody>
      </p:sp>
    </p:spTree>
    <p:extLst>
      <p:ext uri="{BB962C8B-B14F-4D97-AF65-F5344CB8AC3E}">
        <p14:creationId xmlns:p14="http://schemas.microsoft.com/office/powerpoint/2010/main" val="73894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etiquetas...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43</a:t>
            </a:fld>
            <a:endParaRPr lang="es-AR" dirty="0"/>
          </a:p>
        </p:txBody>
      </p:sp>
    </p:spTree>
    <p:extLst>
      <p:ext uri="{BB962C8B-B14F-4D97-AF65-F5344CB8AC3E}">
        <p14:creationId xmlns:p14="http://schemas.microsoft.com/office/powerpoint/2010/main" val="260046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una imagen a la etiqueta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44</a:t>
            </a:fld>
            <a:endParaRPr lang="es-AR" dirty="0"/>
          </a:p>
        </p:txBody>
      </p:sp>
    </p:spTree>
    <p:extLst>
      <p:ext uri="{BB962C8B-B14F-4D97-AF65-F5344CB8AC3E}">
        <p14:creationId xmlns:p14="http://schemas.microsoft.com/office/powerpoint/2010/main" val="2410698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45</a:t>
            </a:fld>
            <a:endParaRPr lang="es-AR" dirty="0"/>
          </a:p>
        </p:txBody>
      </p:sp>
    </p:spTree>
    <p:extLst>
      <p:ext uri="{BB962C8B-B14F-4D97-AF65-F5344CB8AC3E}">
        <p14:creationId xmlns:p14="http://schemas.microsoft.com/office/powerpoint/2010/main" val="3195459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Cambiamos las propiedades del trazo...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46</a:t>
            </a:fld>
            <a:endParaRPr lang="es-AR" dirty="0"/>
          </a:p>
        </p:txBody>
      </p:sp>
    </p:spTree>
    <p:extLst>
      <p:ext uri="{BB962C8B-B14F-4D97-AF65-F5344CB8AC3E}">
        <p14:creationId xmlns:p14="http://schemas.microsoft.com/office/powerpoint/2010/main" val="418699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Graficamos sólo los puntos de medición, sin conectarlos con segmentos interpolados...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47</a:t>
            </a:fld>
            <a:endParaRPr lang="es-AR" dirty="0"/>
          </a:p>
        </p:txBody>
      </p:sp>
    </p:spTree>
    <p:extLst>
      <p:ext uri="{BB962C8B-B14F-4D97-AF65-F5344CB8AC3E}">
        <p14:creationId xmlns:p14="http://schemas.microsoft.com/office/powerpoint/2010/main" val="407049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Usamos la herramienta para marcar puntos y recorte a la selección (</a:t>
            </a:r>
            <a:r>
              <a:rPr lang="es-AR" dirty="0" err="1"/>
              <a:t>Crop</a:t>
            </a:r>
            <a:r>
              <a:rPr lang="es-AR" dirty="0"/>
              <a:t>)...</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48</a:t>
            </a:fld>
            <a:endParaRPr lang="es-AR" dirty="0"/>
          </a:p>
        </p:txBody>
      </p:sp>
    </p:spTree>
    <p:extLst>
      <p:ext uri="{BB962C8B-B14F-4D97-AF65-F5344CB8AC3E}">
        <p14:creationId xmlns:p14="http://schemas.microsoft.com/office/powerpoint/2010/main" val="3931253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Marcamos los puntos de interés...</a:t>
            </a:r>
          </a:p>
          <a:p>
            <a:endParaRPr lang="es-AR" dirty="0"/>
          </a:p>
          <a:p>
            <a:r>
              <a:rPr lang="es-AR" dirty="0"/>
              <a:t>Es mejor no considerar los puntos del primer rebote porque normalmente son los menos precisos.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49</a:t>
            </a:fld>
            <a:endParaRPr lang="es-AR" dirty="0"/>
          </a:p>
        </p:txBody>
      </p:sp>
    </p:spTree>
    <p:extLst>
      <p:ext uri="{BB962C8B-B14F-4D97-AF65-F5344CB8AC3E}">
        <p14:creationId xmlns:p14="http://schemas.microsoft.com/office/powerpoint/2010/main" val="6142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No hay portátil que no tenga un puerto USB. Sin embargo, la mayoría no tiene Bluetooth =&gt; conviene mostrar que el Labdisc se puede conectar tanto por Bluetooth como por USB y dejar que cada participante resuelva el tema de la conectividad de acuerdo a sus habilidades y el hardware disponible.</a:t>
            </a:r>
          </a:p>
          <a:p>
            <a:endParaRPr lang="es-AR" dirty="0"/>
          </a:p>
          <a:p>
            <a:r>
              <a:rPr lang="es-AR" baseline="0" dirty="0"/>
              <a:t>Aún cuando la conexión por USB nos ata físicamente a la PC es, por lejos, la más sencilla de implementar y la que recomendamos para usuarios novatos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a:t>
            </a:fld>
            <a:endParaRPr lang="es-AR" dirty="0"/>
          </a:p>
        </p:txBody>
      </p:sp>
    </p:spTree>
    <p:extLst>
      <p:ext uri="{BB962C8B-B14F-4D97-AF65-F5344CB8AC3E}">
        <p14:creationId xmlns:p14="http://schemas.microsoft.com/office/powerpoint/2010/main" val="2825859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Buscamos una función matemática cuya forma sea similar a los datos obtenidos... en este caso una parábola</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50</a:t>
            </a:fld>
            <a:endParaRPr lang="es-AR" dirty="0"/>
          </a:p>
        </p:txBody>
      </p:sp>
    </p:spTree>
    <p:extLst>
      <p:ext uri="{BB962C8B-B14F-4D97-AF65-F5344CB8AC3E}">
        <p14:creationId xmlns:p14="http://schemas.microsoft.com/office/powerpoint/2010/main" val="372349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51</a:t>
            </a:fld>
            <a:endParaRPr lang="es-AR" dirty="0"/>
          </a:p>
        </p:txBody>
      </p:sp>
    </p:spTree>
    <p:extLst>
      <p:ext uri="{BB962C8B-B14F-4D97-AF65-F5344CB8AC3E}">
        <p14:creationId xmlns:p14="http://schemas.microsoft.com/office/powerpoint/2010/main" val="1803558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Guardamos el trabajo práctico en el disco...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52</a:t>
            </a:fld>
            <a:endParaRPr lang="es-AR" dirty="0"/>
          </a:p>
        </p:txBody>
      </p:sp>
    </p:spTree>
    <p:extLst>
      <p:ext uri="{BB962C8B-B14F-4D97-AF65-F5344CB8AC3E}">
        <p14:creationId xmlns:p14="http://schemas.microsoft.com/office/powerpoint/2010/main" val="3602161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Usamos un nombre de archivo </a:t>
            </a:r>
            <a:r>
              <a:rPr lang="es-AR" b="1" dirty="0"/>
              <a:t>que sea informativo y significativo...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0" dirty="0"/>
              <a:t>Por favor incluya fecha, nombre del TP y del participante</a:t>
            </a: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53</a:t>
            </a:fld>
            <a:endParaRPr lang="es-AR" dirty="0"/>
          </a:p>
        </p:txBody>
      </p:sp>
    </p:spTree>
    <p:extLst>
      <p:ext uri="{BB962C8B-B14F-4D97-AF65-F5344CB8AC3E}">
        <p14:creationId xmlns:p14="http://schemas.microsoft.com/office/powerpoint/2010/main" val="2086926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Como siempre, es muy importante hacer una recapitulación en este punto.</a:t>
            </a:r>
          </a:p>
          <a:p>
            <a:endParaRPr lang="es-AR" b="0" dirty="0"/>
          </a:p>
          <a:p>
            <a:r>
              <a:rPr lang="es-AR" b="0" dirty="0"/>
              <a:t>No queremos que los docentes se queden enfocados en la parte técnica del manejo del equipo sino en el </a:t>
            </a:r>
            <a:r>
              <a:rPr lang="es-AR" b="1" dirty="0"/>
              <a:t>objetivo central, que es el aprendizaje de las ciencias naturales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54</a:t>
            </a:fld>
            <a:endParaRPr lang="es-AR" dirty="0"/>
          </a:p>
        </p:txBody>
      </p:sp>
    </p:spTree>
    <p:extLst>
      <p:ext uri="{BB962C8B-B14F-4D97-AF65-F5344CB8AC3E}">
        <p14:creationId xmlns:p14="http://schemas.microsoft.com/office/powerpoint/2010/main" val="2039263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a:t>http://youtu.be/aMqM13EUSKw</a:t>
            </a:r>
          </a:p>
          <a:p>
            <a:pPr marL="0" marR="0" indent="0" algn="l" defTabSz="914400" rtl="0" eaLnBrk="0" fontAlgn="base" latinLnBrk="0" hangingPunct="0">
              <a:lnSpc>
                <a:spcPct val="100000"/>
              </a:lnSpc>
              <a:spcBef>
                <a:spcPct val="30000"/>
              </a:spcBef>
              <a:spcAft>
                <a:spcPct val="0"/>
              </a:spcAft>
              <a:buClrTx/>
              <a:buSzTx/>
              <a:buFontTx/>
              <a:buNone/>
              <a:tabLst/>
              <a:defRPr/>
            </a:pPr>
            <a:r>
              <a:rPr lang="es-AR"/>
              <a:t>This short</a:t>
            </a:r>
            <a:r>
              <a:rPr lang="es-AR" baseline="0"/>
              <a:t> movie is just for fun </a:t>
            </a:r>
            <a:r>
              <a:rPr lang="es-AR" baseline="0">
                <a:sym typeface="Wingdings" panose="05000000000000000000" pitchFamily="2" charset="2"/>
              </a:rPr>
              <a:t> </a:t>
            </a:r>
            <a:endParaRPr lang="es-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55</a:t>
            </a:fld>
            <a:endParaRPr lang="es-AR" dirty="0"/>
          </a:p>
        </p:txBody>
      </p:sp>
    </p:spTree>
    <p:extLst>
      <p:ext uri="{BB962C8B-B14F-4D97-AF65-F5344CB8AC3E}">
        <p14:creationId xmlns:p14="http://schemas.microsoft.com/office/powerpoint/2010/main" val="385749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objetivo de esta actividad es practicar el uso del Labdisc en un experimento real, que puede ser hecho en clase, usando el programa Globilab.</a:t>
            </a:r>
          </a:p>
          <a:p>
            <a:endParaRPr lang="es-AR" dirty="0"/>
          </a:p>
          <a:p>
            <a:r>
              <a:rPr lang="es-AR" dirty="0"/>
              <a:t>Para llegar a este punto debemos haber ejecutado primero la experiencia de Humedad Relativa Ambiente y la de Boyle-Mariotte, puesto que en este caso hacemos una descripción menos detallada de los pasos necesarios que en los casos anteriores.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56</a:t>
            </a:fld>
            <a:endParaRPr lang="es-AR" dirty="0"/>
          </a:p>
        </p:txBody>
      </p:sp>
    </p:spTree>
    <p:extLst>
      <p:ext uri="{BB962C8B-B14F-4D97-AF65-F5344CB8AC3E}">
        <p14:creationId xmlns:p14="http://schemas.microsoft.com/office/powerpoint/2010/main" val="3833607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https://youtu.be/UnSfz3uSMZA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http://youtu.be/6JHRGN4leQ8</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r>
              <a:rPr lang="es-AR" dirty="0"/>
              <a:t>El objetivo de estos videos es comenzar la actividad con una aproximación motivadora al tema.</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57</a:t>
            </a:fld>
            <a:endParaRPr lang="es-AR" dirty="0"/>
          </a:p>
        </p:txBody>
      </p:sp>
    </p:spTree>
    <p:extLst>
      <p:ext uri="{BB962C8B-B14F-4D97-AF65-F5344CB8AC3E}">
        <p14:creationId xmlns:p14="http://schemas.microsoft.com/office/powerpoint/2010/main" val="2278117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a:t>https://youtu.be/UnSfz3uSMZA</a:t>
            </a:r>
          </a:p>
          <a:p>
            <a:pPr marL="0" marR="0" indent="0" algn="l" defTabSz="914400" rtl="0" eaLnBrk="0" fontAlgn="base" latinLnBrk="0" hangingPunct="0">
              <a:lnSpc>
                <a:spcPct val="100000"/>
              </a:lnSpc>
              <a:spcBef>
                <a:spcPct val="30000"/>
              </a:spcBef>
              <a:spcAft>
                <a:spcPct val="0"/>
              </a:spcAft>
              <a:buClrTx/>
              <a:buSzTx/>
              <a:buFontTx/>
              <a:buNone/>
              <a:tabLst/>
              <a:defRPr/>
            </a:pPr>
            <a:r>
              <a:rPr lang="es-AR"/>
              <a:t>http://youtu.be/6JHRGN4leQ8</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58</a:t>
            </a:fld>
            <a:endParaRPr lang="es-AR" dirty="0"/>
          </a:p>
        </p:txBody>
      </p:sp>
    </p:spTree>
    <p:extLst>
      <p:ext uri="{BB962C8B-B14F-4D97-AF65-F5344CB8AC3E}">
        <p14:creationId xmlns:p14="http://schemas.microsoft.com/office/powerpoint/2010/main" val="2365092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Estos son los materiales requeridos.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 importante que la bolsita plástica que esté limpia y sea transparente.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dirty="0"/>
              <a:t>La banda elástica debe apretar firmemente la muñeca, pero no demasiado.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59</a:t>
            </a:fld>
            <a:endParaRPr lang="es-AR" dirty="0"/>
          </a:p>
        </p:txBody>
      </p:sp>
    </p:spTree>
    <p:extLst>
      <p:ext uri="{BB962C8B-B14F-4D97-AF65-F5344CB8AC3E}">
        <p14:creationId xmlns:p14="http://schemas.microsoft.com/office/powerpoint/2010/main" val="396259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a:t>
            </a:fld>
            <a:endParaRPr lang="es-AR" dirty="0"/>
          </a:p>
        </p:txBody>
      </p:sp>
    </p:spTree>
    <p:extLst>
      <p:ext uri="{BB962C8B-B14F-4D97-AF65-F5344CB8AC3E}">
        <p14:creationId xmlns:p14="http://schemas.microsoft.com/office/powerpoint/2010/main" val="3308755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60</a:t>
            </a:fld>
            <a:endParaRPr lang="es-AR" dirty="0"/>
          </a:p>
        </p:txBody>
      </p:sp>
    </p:spTree>
    <p:extLst>
      <p:ext uri="{BB962C8B-B14F-4D97-AF65-F5344CB8AC3E}">
        <p14:creationId xmlns:p14="http://schemas.microsoft.com/office/powerpoint/2010/main" val="2200796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61</a:t>
            </a:fld>
            <a:endParaRPr lang="es-AR" dirty="0"/>
          </a:p>
        </p:txBody>
      </p:sp>
    </p:spTree>
    <p:extLst>
      <p:ext uri="{BB962C8B-B14F-4D97-AF65-F5344CB8AC3E}">
        <p14:creationId xmlns:p14="http://schemas.microsoft.com/office/powerpoint/2010/main" val="3831487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Si le resulta posible, use la conexión por Bluetooth para tener más libertad de movimiento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62</a:t>
            </a:fld>
            <a:endParaRPr lang="es-AR" dirty="0"/>
          </a:p>
        </p:txBody>
      </p:sp>
    </p:spTree>
    <p:extLst>
      <p:ext uri="{BB962C8B-B14F-4D97-AF65-F5344CB8AC3E}">
        <p14:creationId xmlns:p14="http://schemas.microsoft.com/office/powerpoint/2010/main" val="2208886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 importante que los participantes comprendan e incorporen estos 3 principios para planear la configuración:</a:t>
            </a:r>
          </a:p>
          <a:p>
            <a:endParaRPr lang="es-AR" dirty="0"/>
          </a:p>
          <a:p>
            <a:r>
              <a:rPr lang="es-AR" b="1" dirty="0"/>
              <a:t>¿Qué vamos a medir? </a:t>
            </a:r>
          </a:p>
          <a:p>
            <a:r>
              <a:rPr lang="es-AR" dirty="0"/>
              <a:t>Marcar el/los sensor/es relevantes y desmarcar el resto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1" baseline="0" dirty="0"/>
              <a:t>¿Cada cuánto vamos a tomar una medición?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a:t>Cada sensor tiene una velocidad máxima de adquisición. Si se solicita una velocidad mayor a la posible, el sistema no la aceptará.</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aseline="0" dirty="0"/>
          </a:p>
          <a:p>
            <a:r>
              <a:rPr lang="es-AR" b="1" baseline="0" dirty="0"/>
              <a:t>¿Cuántas mediciones vamos a tomar antes de dar por terminado el experimento?</a:t>
            </a:r>
          </a:p>
          <a:p>
            <a:r>
              <a:rPr lang="es-AR" baseline="0" dirty="0"/>
              <a:t>El usuario debería calcular cuántas muestras precisará tomar de acuerdo a la velocidad de adquisición elegida y la duración que espera para el experimento.</a:t>
            </a:r>
          </a:p>
          <a:p>
            <a:endParaRPr lang="es-AR" baseline="0" dirty="0"/>
          </a:p>
          <a:p>
            <a:r>
              <a:rPr lang="es-AR" baseline="0" dirty="0"/>
              <a:t>Se puede elegir un número superior al necesario e interrumpir la toma de datos manualmente.</a:t>
            </a:r>
          </a:p>
          <a:p>
            <a:endParaRPr lang="es-AR" b="0" baseline="0" dirty="0"/>
          </a:p>
          <a:p>
            <a:r>
              <a:rPr lang="es-AR" b="1" baseline="0" dirty="0"/>
              <a:t>Pero </a:t>
            </a:r>
            <a:r>
              <a:rPr lang="es-AR" b="0" baseline="0" dirty="0"/>
              <a:t>el Labdisc no comenzará a grabar si cree que su memoria libre no alcanzará para cumplir con lo programado.</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63</a:t>
            </a:fld>
            <a:endParaRPr lang="es-AR" dirty="0"/>
          </a:p>
        </p:txBody>
      </p:sp>
    </p:spTree>
    <p:extLst>
      <p:ext uri="{BB962C8B-B14F-4D97-AF65-F5344CB8AC3E}">
        <p14:creationId xmlns:p14="http://schemas.microsoft.com/office/powerpoint/2010/main" val="1761077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Este práctico se hace mejor por parejas, donde una se sostiene el </a:t>
            </a:r>
            <a:r>
              <a:rPr lang="es-AR" dirty="0" err="1"/>
              <a:t>Labdiscs</a:t>
            </a:r>
            <a:r>
              <a:rPr lang="es-AR" dirty="0"/>
              <a:t> y la otra ayuda a poner la bolsa plástica.</a:t>
            </a:r>
          </a:p>
          <a:p>
            <a:endParaRPr lang="es-AR" dirty="0"/>
          </a:p>
          <a:p>
            <a:r>
              <a:rPr lang="es-AR" dirty="0"/>
              <a:t>Ponga la banda elástica primero en su muñeca y luego tome el Labdisc.</a:t>
            </a:r>
          </a:p>
          <a:p>
            <a:endParaRPr lang="es-AR" dirty="0"/>
          </a:p>
          <a:p>
            <a:r>
              <a:rPr lang="es-AR" dirty="0"/>
              <a:t>No reutilice las bolsitas plásticas porque en ese caso la medición de la humedad relativa ambiente en su interior arrojará un valor mayor al esperado porque siempre quedarán algunas gotitas de sudor de la experiencia anterior.</a:t>
            </a:r>
          </a:p>
          <a:p>
            <a:endParaRPr lang="es-AR" dirty="0"/>
          </a:p>
          <a:p>
            <a:r>
              <a:rPr lang="es-AR" dirty="0"/>
              <a:t>Comience a grabar, luego tome el sensor, luego el Labdisc y recién ahí pida a alguien que le ayude a cubrir su mano y Labdisc con la bolsita y ceñirla con la bandita elástica a su muñeca.</a:t>
            </a:r>
          </a:p>
          <a:p>
            <a:endParaRPr lang="es-AR" dirty="0"/>
          </a:p>
          <a:p>
            <a:r>
              <a:rPr lang="es-AR" dirty="0"/>
              <a:t>Resulta útil e interesante tener conectado el Labsdisc a su computadora </a:t>
            </a:r>
            <a:r>
              <a:rPr lang="es-AR" b="1" dirty="0"/>
              <a:t>mientras</a:t>
            </a:r>
            <a:r>
              <a:rPr lang="es-AR" b="0" dirty="0"/>
              <a:t> se desarrolla la experiencia para ir viendo los resultados en vivo.</a:t>
            </a:r>
          </a:p>
          <a:p>
            <a:endParaRPr lang="es-AR" b="0" dirty="0"/>
          </a:p>
          <a:p>
            <a:r>
              <a:rPr lang="es-AR" b="0" dirty="0"/>
              <a:t>Si puede usar la conexión por Bluetooth trabajará más cómodo.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64</a:t>
            </a:fld>
            <a:endParaRPr lang="es-AR" dirty="0"/>
          </a:p>
        </p:txBody>
      </p:sp>
    </p:spTree>
    <p:extLst>
      <p:ext uri="{BB962C8B-B14F-4D97-AF65-F5344CB8AC3E}">
        <p14:creationId xmlns:p14="http://schemas.microsoft.com/office/powerpoint/2010/main" val="7022840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Elegimos el parámetro de interés: el trazo de su gráfica se hará más grueso y sus unidades se mostrarán como título del eje de ordenadas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65</a:t>
            </a:fld>
            <a:endParaRPr lang="es-AR" dirty="0"/>
          </a:p>
        </p:txBody>
      </p:sp>
    </p:spTree>
    <p:extLst>
      <p:ext uri="{BB962C8B-B14F-4D97-AF65-F5344CB8AC3E}">
        <p14:creationId xmlns:p14="http://schemas.microsoft.com/office/powerpoint/2010/main" val="260814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Podemos ver un resumen estadístico de los datos de cada sensor</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66</a:t>
            </a:fld>
            <a:endParaRPr lang="es-AR" dirty="0"/>
          </a:p>
        </p:txBody>
      </p:sp>
    </p:spTree>
    <p:extLst>
      <p:ext uri="{BB962C8B-B14F-4D97-AF65-F5344CB8AC3E}">
        <p14:creationId xmlns:p14="http://schemas.microsoft.com/office/powerpoint/2010/main" val="3601788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AR" dirty="0"/>
          </a:p>
          <a:p>
            <a:r>
              <a:rPr lang="es-AR" dirty="0"/>
              <a:t>Podemos ver un resumen estadístico de los datos de cada sensor</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67</a:t>
            </a:fld>
            <a:endParaRPr lang="es-AR" dirty="0"/>
          </a:p>
        </p:txBody>
      </p:sp>
    </p:spTree>
    <p:extLst>
      <p:ext uri="{BB962C8B-B14F-4D97-AF65-F5344CB8AC3E}">
        <p14:creationId xmlns:p14="http://schemas.microsoft.com/office/powerpoint/2010/main" val="3394995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Podemos ver un resumen estadístico de los datos de cada sensor</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68</a:t>
            </a:fld>
            <a:endParaRPr lang="es-AR" dirty="0"/>
          </a:p>
        </p:txBody>
      </p:sp>
    </p:spTree>
    <p:extLst>
      <p:ext uri="{BB962C8B-B14F-4D97-AF65-F5344CB8AC3E}">
        <p14:creationId xmlns:p14="http://schemas.microsoft.com/office/powerpoint/2010/main" val="859308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Le damos un nombre al experimento</a:t>
            </a:r>
          </a:p>
          <a:p>
            <a:endParaRPr lang="es-AR" dirty="0"/>
          </a:p>
          <a:p>
            <a:r>
              <a:rPr lang="es-AR" b="1" dirty="0"/>
              <a:t>Atención</a:t>
            </a:r>
            <a:r>
              <a:rPr lang="es-AR" b="0" dirty="0"/>
              <a:t>: ¡esto no es lo mismo que guardarlo!</a:t>
            </a:r>
            <a:endParaRPr lang="es-AR" b="1"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69</a:t>
            </a:fld>
            <a:endParaRPr lang="es-AR" dirty="0"/>
          </a:p>
        </p:txBody>
      </p:sp>
    </p:spTree>
    <p:extLst>
      <p:ext uri="{BB962C8B-B14F-4D97-AF65-F5344CB8AC3E}">
        <p14:creationId xmlns:p14="http://schemas.microsoft.com/office/powerpoint/2010/main" val="139041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a:t>
            </a:fld>
            <a:endParaRPr lang="es-AR" dirty="0"/>
          </a:p>
        </p:txBody>
      </p:sp>
    </p:spTree>
    <p:extLst>
      <p:ext uri="{BB962C8B-B14F-4D97-AF65-F5344CB8AC3E}">
        <p14:creationId xmlns:p14="http://schemas.microsoft.com/office/powerpoint/2010/main" val="4217264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Agregamos una etiqueta con una imagen...</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70</a:t>
            </a:fld>
            <a:endParaRPr lang="es-AR" dirty="0"/>
          </a:p>
        </p:txBody>
      </p:sp>
    </p:spTree>
    <p:extLst>
      <p:ext uri="{BB962C8B-B14F-4D97-AF65-F5344CB8AC3E}">
        <p14:creationId xmlns:p14="http://schemas.microsoft.com/office/powerpoint/2010/main" val="2438923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71</a:t>
            </a:fld>
            <a:endParaRPr lang="es-AR" dirty="0"/>
          </a:p>
        </p:txBody>
      </p:sp>
    </p:spTree>
    <p:extLst>
      <p:ext uri="{BB962C8B-B14F-4D97-AF65-F5344CB8AC3E}">
        <p14:creationId xmlns:p14="http://schemas.microsoft.com/office/powerpoint/2010/main" val="42761723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Guardamos los datos en la PC</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72</a:t>
            </a:fld>
            <a:endParaRPr lang="es-AR" dirty="0"/>
          </a:p>
        </p:txBody>
      </p:sp>
    </p:spTree>
    <p:extLst>
      <p:ext uri="{BB962C8B-B14F-4D97-AF65-F5344CB8AC3E}">
        <p14:creationId xmlns:p14="http://schemas.microsoft.com/office/powerpoint/2010/main" val="2774226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Usamos un nombre de archivo </a:t>
            </a:r>
            <a:r>
              <a:rPr lang="es-AR" b="1" dirty="0"/>
              <a:t>que sea informativo y significativo...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b="1" dirty="0"/>
          </a:p>
          <a:p>
            <a:pPr marL="0" marR="0" indent="0" algn="l" defTabSz="914400" rtl="0" eaLnBrk="0" fontAlgn="base" latinLnBrk="0" hangingPunct="0">
              <a:lnSpc>
                <a:spcPct val="100000"/>
              </a:lnSpc>
              <a:spcBef>
                <a:spcPct val="30000"/>
              </a:spcBef>
              <a:spcAft>
                <a:spcPct val="0"/>
              </a:spcAft>
              <a:buClrTx/>
              <a:buSzTx/>
              <a:buFontTx/>
              <a:buNone/>
              <a:tabLst/>
              <a:defRPr/>
            </a:pPr>
            <a:r>
              <a:rPr lang="es-AR" b="0" dirty="0"/>
              <a:t>Por favor incluya fecha, nombre del TP y del participante</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73</a:t>
            </a:fld>
            <a:endParaRPr lang="es-AR" dirty="0"/>
          </a:p>
        </p:txBody>
      </p:sp>
    </p:spTree>
    <p:extLst>
      <p:ext uri="{BB962C8B-B14F-4D97-AF65-F5344CB8AC3E}">
        <p14:creationId xmlns:p14="http://schemas.microsoft.com/office/powerpoint/2010/main" val="2297178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Como siempre, es muy importante hacer una recapitulación en este punto.</a:t>
            </a:r>
          </a:p>
          <a:p>
            <a:endParaRPr lang="es-AR" b="0" dirty="0"/>
          </a:p>
          <a:p>
            <a:r>
              <a:rPr lang="es-AR" b="0" dirty="0"/>
              <a:t>No queremos que los docentes se queden enfocados en la parte técnica del manejo del equipo sino en el </a:t>
            </a:r>
            <a:r>
              <a:rPr lang="es-AR" b="1" dirty="0"/>
              <a:t>objetivo central, que es el aprendizaje de las ciencias naturales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74</a:t>
            </a:fld>
            <a:endParaRPr lang="es-AR" dirty="0"/>
          </a:p>
        </p:txBody>
      </p:sp>
    </p:spTree>
    <p:extLst>
      <p:ext uri="{BB962C8B-B14F-4D97-AF65-F5344CB8AC3E}">
        <p14:creationId xmlns:p14="http://schemas.microsoft.com/office/powerpoint/2010/main" val="61680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Según se vaya a mostrar la conexión por USB o Bluetooth deberán saltearse algunas de las diapositivas siguientes.</a:t>
            </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8</a:t>
            </a:fld>
            <a:endParaRPr lang="es-AR" dirty="0"/>
          </a:p>
        </p:txBody>
      </p:sp>
    </p:spTree>
    <p:extLst>
      <p:ext uri="{BB962C8B-B14F-4D97-AF65-F5344CB8AC3E}">
        <p14:creationId xmlns:p14="http://schemas.microsoft.com/office/powerpoint/2010/main" val="112130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9</a:t>
            </a:fld>
            <a:endParaRPr lang="es-AR" dirty="0"/>
          </a:p>
        </p:txBody>
      </p:sp>
    </p:spTree>
    <p:extLst>
      <p:ext uri="{BB962C8B-B14F-4D97-AF65-F5344CB8AC3E}">
        <p14:creationId xmlns:p14="http://schemas.microsoft.com/office/powerpoint/2010/main" val="405045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b="8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31570-241B-44A2-8FAE-22AC5CF0816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3.gi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4.png"/><Relationship Id="rId4" Type="http://schemas.openxmlformats.org/officeDocument/2006/relationships/hyperlink" Target="http://youtu.be/hAvT1WbjOE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hyperlink" Target="http://youtu.be/N5xft2fIqQU"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3.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jpe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7.png"/><Relationship Id="rId4" Type="http://schemas.openxmlformats.org/officeDocument/2006/relationships/hyperlink" Target="http://youtu.be/E43-CfukEgs"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8.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0.jpe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54.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63.png"/><Relationship Id="rId4" Type="http://schemas.openxmlformats.org/officeDocument/2006/relationships/hyperlink" Target="http://youtu.be/aMqM13EUSKw"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youtu.be/6JHRGN4leQ8" TargetMode="External"/><Relationship Id="rId5" Type="http://schemas.openxmlformats.org/officeDocument/2006/relationships/image" Target="../media/image67.png"/><Relationship Id="rId4" Type="http://schemas.openxmlformats.org/officeDocument/2006/relationships/hyperlink" Target="https://youtu.be/UnSfz3uSMZA"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76.png"/><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84.png"/><Relationship Id="rId5" Type="http://schemas.openxmlformats.org/officeDocument/2006/relationships/image" Target="../media/image26.png"/><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86.png"/><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87.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457200" y="2857500"/>
            <a:ext cx="8229600" cy="1143000"/>
          </a:xfrm>
        </p:spPr>
        <p:txBody>
          <a:bodyPr>
            <a:normAutofit/>
          </a:bodyPr>
          <a:lstStyle/>
          <a:p>
            <a:r>
              <a:rPr lang="es-AR" noProof="0" dirty="0">
                <a:solidFill>
                  <a:srgbClr val="B20637"/>
                </a:solidFill>
                <a:effectLst>
                  <a:outerShdw blurRad="38100" dist="38100" dir="2700000" algn="tl">
                    <a:srgbClr val="000000">
                      <a:alpha val="43137"/>
                    </a:srgbClr>
                  </a:outerShdw>
                </a:effectLst>
              </a:rPr>
              <a:t>Conociendo al Software Globilab</a:t>
            </a:r>
          </a:p>
        </p:txBody>
      </p:sp>
      <p:sp>
        <p:nvSpPr>
          <p:cNvPr id="3" name="Title 1">
            <a:extLst>
              <a:ext uri="{FF2B5EF4-FFF2-40B4-BE49-F238E27FC236}">
                <a16:creationId xmlns:a16="http://schemas.microsoft.com/office/drawing/2014/main" id="{B27F827A-8A26-42A6-B70F-28A772E2E3D2}"/>
              </a:ext>
            </a:extLst>
          </p:cNvPr>
          <p:cNvSpPr txBox="1">
            <a:spLocks/>
          </p:cNvSpPr>
          <p:nvPr/>
        </p:nvSpPr>
        <p:spPr bwMode="auto">
          <a:xfrm>
            <a:off x="3006306" y="3531270"/>
            <a:ext cx="3131388"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Uso </a:t>
            </a:r>
            <a:r>
              <a:rPr lang="es-AR" dirty="0" err="1">
                <a:solidFill>
                  <a:srgbClr val="048AB4"/>
                </a:solidFill>
                <a:effectLst>
                  <a:outerShdw blurRad="38100" dist="38100" dir="2700000" algn="tl">
                    <a:srgbClr val="000000">
                      <a:alpha val="43137"/>
                    </a:srgbClr>
                  </a:outerShdw>
                </a:effectLst>
              </a:rPr>
              <a:t>conWindows</a:t>
            </a:r>
            <a:endParaRPr lang="es-AR" dirty="0">
              <a:solidFill>
                <a:srgbClr val="048AB4"/>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04000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976" y="2062136"/>
            <a:ext cx="4081270" cy="433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a:xfrm>
            <a:off x="2584512" y="2572666"/>
            <a:ext cx="1296144" cy="275032"/>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מלבן מעוגל 8"/>
          <p:cNvSpPr/>
          <p:nvPr/>
        </p:nvSpPr>
        <p:spPr>
          <a:xfrm>
            <a:off x="4528019" y="3438101"/>
            <a:ext cx="1440160" cy="605747"/>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מלבן מעוגל 9"/>
          <p:cNvSpPr/>
          <p:nvPr/>
        </p:nvSpPr>
        <p:spPr>
          <a:xfrm>
            <a:off x="4534060" y="4114817"/>
            <a:ext cx="1440160" cy="548970"/>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Title 1">
            <a:extLst>
              <a:ext uri="{FF2B5EF4-FFF2-40B4-BE49-F238E27FC236}">
                <a16:creationId xmlns:a16="http://schemas.microsoft.com/office/drawing/2014/main" id="{2198589D-9D7B-462F-9575-C78ECC5E1653}"/>
              </a:ext>
            </a:extLst>
          </p:cNvPr>
          <p:cNvSpPr txBox="1">
            <a:spLocks/>
          </p:cNvSpPr>
          <p:nvPr/>
        </p:nvSpPr>
        <p:spPr bwMode="auto">
          <a:xfrm>
            <a:off x="775086" y="1381313"/>
            <a:ext cx="8368914" cy="60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Configurar Experimento</a:t>
            </a:r>
          </a:p>
        </p:txBody>
      </p:sp>
    </p:spTree>
    <p:custDataLst>
      <p:tags r:id="rId1"/>
    </p:custDataLst>
    <p:extLst>
      <p:ext uri="{BB962C8B-B14F-4D97-AF65-F5344CB8AC3E}">
        <p14:creationId xmlns:p14="http://schemas.microsoft.com/office/powerpoint/2010/main" val="338887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en\Dropbox\Work\GS\Images\Accessories\20150402 11.32.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967" y="2304184"/>
            <a:ext cx="5639184" cy="4229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BBEE3B2-72C2-4AF1-A94C-7C3877E02EFB}"/>
              </a:ext>
            </a:extLst>
          </p:cNvPr>
          <p:cNvSpPr txBox="1">
            <a:spLocks/>
          </p:cNvSpPr>
          <p:nvPr/>
        </p:nvSpPr>
        <p:spPr bwMode="auto">
          <a:xfrm>
            <a:off x="583102" y="103542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Preparación</a:t>
            </a:r>
          </a:p>
        </p:txBody>
      </p:sp>
    </p:spTree>
    <p:custDataLst>
      <p:tags r:id="rId1"/>
    </p:custDataLst>
    <p:extLst>
      <p:ext uri="{BB962C8B-B14F-4D97-AF65-F5344CB8AC3E}">
        <p14:creationId xmlns:p14="http://schemas.microsoft.com/office/powerpoint/2010/main" val="45021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Work\GS\Images\Accessories\20150402 11.33.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766" y="2290737"/>
            <a:ext cx="5415844" cy="4061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885DA65-CA58-4CF0-81E7-9290FD6A2499}"/>
              </a:ext>
            </a:extLst>
          </p:cNvPr>
          <p:cNvSpPr txBox="1">
            <a:spLocks/>
          </p:cNvSpPr>
          <p:nvPr/>
        </p:nvSpPr>
        <p:spPr bwMode="auto">
          <a:xfrm>
            <a:off x="677231" y="1021977"/>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Preparación</a:t>
            </a:r>
          </a:p>
        </p:txBody>
      </p:sp>
    </p:spTree>
    <p:custDataLst>
      <p:tags r:id="rId1"/>
    </p:custDataLst>
    <p:extLst>
      <p:ext uri="{BB962C8B-B14F-4D97-AF65-F5344CB8AC3E}">
        <p14:creationId xmlns:p14="http://schemas.microsoft.com/office/powerpoint/2010/main" val="268339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81" t="7431" r="26681" b="42569"/>
          <a:stretch/>
        </p:blipFill>
        <p:spPr bwMode="auto">
          <a:xfrm>
            <a:off x="1371494" y="2984233"/>
            <a:ext cx="2774192" cy="2777952"/>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טבלה 9"/>
          <p:cNvGraphicFramePr>
            <a:graphicFrameLocks noGrp="1"/>
          </p:cNvGraphicFramePr>
          <p:nvPr>
            <p:extLst>
              <p:ext uri="{D42A27DB-BD31-4B8C-83A1-F6EECF244321}">
                <p14:modId xmlns:p14="http://schemas.microsoft.com/office/powerpoint/2010/main" val="150239889"/>
              </p:ext>
            </p:extLst>
          </p:nvPr>
        </p:nvGraphicFramePr>
        <p:xfrm>
          <a:off x="5787461" y="2601381"/>
          <a:ext cx="1855209" cy="3142548"/>
        </p:xfrm>
        <a:graphic>
          <a:graphicData uri="http://schemas.openxmlformats.org/drawingml/2006/table">
            <a:tbl>
              <a:tblPr firstRow="1" bandRow="1">
                <a:tableStyleId>{5C22544A-7EE6-4342-B048-85BDC9FD1C3A}</a:tableStyleId>
              </a:tblPr>
              <a:tblGrid>
                <a:gridCol w="1855209">
                  <a:extLst>
                    <a:ext uri="{9D8B030D-6E8A-4147-A177-3AD203B41FA5}">
                      <a16:colId xmlns:a16="http://schemas.microsoft.com/office/drawing/2014/main" val="20000"/>
                    </a:ext>
                  </a:extLst>
                </a:gridCol>
              </a:tblGrid>
              <a:tr h="523758">
                <a:tc>
                  <a:txBody>
                    <a:bodyPr/>
                    <a:lstStyle/>
                    <a:p>
                      <a:pPr algn="ctr"/>
                      <a:r>
                        <a:rPr lang="en-US" dirty="0"/>
                        <a:t>Volume (ml)</a:t>
                      </a:r>
                    </a:p>
                  </a:txBody>
                  <a:tcPr/>
                </a:tc>
                <a:extLst>
                  <a:ext uri="{0D108BD9-81ED-4DB2-BD59-A6C34878D82A}">
                    <a16:rowId xmlns:a16="http://schemas.microsoft.com/office/drawing/2014/main" val="10000"/>
                  </a:ext>
                </a:extLst>
              </a:tr>
              <a:tr h="523758">
                <a:tc>
                  <a:txBody>
                    <a:bodyPr/>
                    <a:lstStyle/>
                    <a:p>
                      <a:pPr algn="ctr"/>
                      <a:r>
                        <a:rPr lang="en-US" dirty="0"/>
                        <a:t>60</a:t>
                      </a:r>
                    </a:p>
                  </a:txBody>
                  <a:tcPr/>
                </a:tc>
                <a:extLst>
                  <a:ext uri="{0D108BD9-81ED-4DB2-BD59-A6C34878D82A}">
                    <a16:rowId xmlns:a16="http://schemas.microsoft.com/office/drawing/2014/main" val="10001"/>
                  </a:ext>
                </a:extLst>
              </a:tr>
              <a:tr h="523758">
                <a:tc>
                  <a:txBody>
                    <a:bodyPr/>
                    <a:lstStyle/>
                    <a:p>
                      <a:pPr algn="ctr"/>
                      <a:r>
                        <a:rPr lang="en-US" dirty="0"/>
                        <a:t>50</a:t>
                      </a:r>
                    </a:p>
                  </a:txBody>
                  <a:tcPr/>
                </a:tc>
                <a:extLst>
                  <a:ext uri="{0D108BD9-81ED-4DB2-BD59-A6C34878D82A}">
                    <a16:rowId xmlns:a16="http://schemas.microsoft.com/office/drawing/2014/main" val="10002"/>
                  </a:ext>
                </a:extLst>
              </a:tr>
              <a:tr h="523758">
                <a:tc>
                  <a:txBody>
                    <a:bodyPr/>
                    <a:lstStyle/>
                    <a:p>
                      <a:pPr algn="ctr"/>
                      <a:r>
                        <a:rPr lang="en-US" dirty="0"/>
                        <a:t>40</a:t>
                      </a:r>
                    </a:p>
                  </a:txBody>
                  <a:tcPr/>
                </a:tc>
                <a:extLst>
                  <a:ext uri="{0D108BD9-81ED-4DB2-BD59-A6C34878D82A}">
                    <a16:rowId xmlns:a16="http://schemas.microsoft.com/office/drawing/2014/main" val="10003"/>
                  </a:ext>
                </a:extLst>
              </a:tr>
              <a:tr h="523758">
                <a:tc>
                  <a:txBody>
                    <a:bodyPr/>
                    <a:lstStyle/>
                    <a:p>
                      <a:pPr algn="ctr"/>
                      <a:r>
                        <a:rPr lang="en-US" dirty="0"/>
                        <a:t>30</a:t>
                      </a:r>
                    </a:p>
                  </a:txBody>
                  <a:tcPr/>
                </a:tc>
                <a:extLst>
                  <a:ext uri="{0D108BD9-81ED-4DB2-BD59-A6C34878D82A}">
                    <a16:rowId xmlns:a16="http://schemas.microsoft.com/office/drawing/2014/main" val="10004"/>
                  </a:ext>
                </a:extLst>
              </a:tr>
              <a:tr h="523758">
                <a:tc>
                  <a:txBody>
                    <a:bodyPr/>
                    <a:lstStyle/>
                    <a:p>
                      <a:pPr algn="ctr"/>
                      <a:r>
                        <a:rPr lang="en-US" dirty="0"/>
                        <a:t>20</a:t>
                      </a:r>
                    </a:p>
                  </a:txBody>
                  <a:tcPr/>
                </a:tc>
                <a:extLst>
                  <a:ext uri="{0D108BD9-81ED-4DB2-BD59-A6C34878D82A}">
                    <a16:rowId xmlns:a16="http://schemas.microsoft.com/office/drawing/2014/main" val="10005"/>
                  </a:ext>
                </a:extLst>
              </a:tr>
            </a:tbl>
          </a:graphicData>
        </a:graphic>
      </p:graphicFrame>
      <p:pic>
        <p:nvPicPr>
          <p:cNvPr id="12" name="Picture 3" descr="C:\Users\Jen\Desktop\click-161564_640.png"/>
          <p:cNvPicPr>
            <a:picLocks noChangeAspect="1" noChangeArrowheads="1"/>
          </p:cNvPicPr>
          <p:nvPr/>
        </p:nvPicPr>
        <p:blipFill>
          <a:blip r:embed="rId5" cstate="print">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rot="19937147">
            <a:off x="3473299" y="4822625"/>
            <a:ext cx="961076" cy="19221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מחבר חץ ישר 2"/>
          <p:cNvCxnSpPr/>
          <p:nvPr/>
        </p:nvCxnSpPr>
        <p:spPr bwMode="auto">
          <a:xfrm flipH="1">
            <a:off x="4347301" y="3325698"/>
            <a:ext cx="1584176" cy="172819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מחבר חץ ישר 8"/>
          <p:cNvCxnSpPr/>
          <p:nvPr/>
        </p:nvCxnSpPr>
        <p:spPr bwMode="auto">
          <a:xfrm flipH="1">
            <a:off x="4380435" y="3845305"/>
            <a:ext cx="1584176" cy="13526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מחבר חץ ישר 10"/>
          <p:cNvCxnSpPr/>
          <p:nvPr/>
        </p:nvCxnSpPr>
        <p:spPr bwMode="auto">
          <a:xfrm flipH="1">
            <a:off x="4491317" y="4390700"/>
            <a:ext cx="1440160" cy="9512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מחבר חץ ישר 14"/>
          <p:cNvCxnSpPr/>
          <p:nvPr/>
        </p:nvCxnSpPr>
        <p:spPr bwMode="auto">
          <a:xfrm flipH="1">
            <a:off x="4635333" y="4961426"/>
            <a:ext cx="1224136" cy="5965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מחבר חץ ישר 15"/>
          <p:cNvCxnSpPr/>
          <p:nvPr/>
        </p:nvCxnSpPr>
        <p:spPr bwMode="auto">
          <a:xfrm flipH="1">
            <a:off x="4707341" y="5463925"/>
            <a:ext cx="1152128" cy="2982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itle 1">
            <a:extLst>
              <a:ext uri="{FF2B5EF4-FFF2-40B4-BE49-F238E27FC236}">
                <a16:creationId xmlns:a16="http://schemas.microsoft.com/office/drawing/2014/main" id="{AFA20F93-1772-4D06-A8DF-CE58C203423C}"/>
              </a:ext>
            </a:extLst>
          </p:cNvPr>
          <p:cNvSpPr txBox="1">
            <a:spLocks/>
          </p:cNvSpPr>
          <p:nvPr/>
        </p:nvSpPr>
        <p:spPr bwMode="auto">
          <a:xfrm>
            <a:off x="609995" y="112083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Desarrollo</a:t>
            </a:r>
          </a:p>
        </p:txBody>
      </p:sp>
    </p:spTree>
    <p:custDataLst>
      <p:tags r:id="rId1"/>
    </p:custDataLst>
    <p:extLst>
      <p:ext uri="{BB962C8B-B14F-4D97-AF65-F5344CB8AC3E}">
        <p14:creationId xmlns:p14="http://schemas.microsoft.com/office/powerpoint/2010/main" val="27443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1"/>
          <p:cNvSpPr/>
          <p:nvPr/>
        </p:nvSpPr>
        <p:spPr bwMode="auto">
          <a:xfrm>
            <a:off x="7020272" y="1700808"/>
            <a:ext cx="576064" cy="60072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4B96D508-C240-4F98-8D79-19ADD057A445}"/>
              </a:ext>
            </a:extLst>
          </p:cNvPr>
          <p:cNvSpPr txBox="1">
            <a:spLocks/>
          </p:cNvSpPr>
          <p:nvPr/>
        </p:nvSpPr>
        <p:spPr bwMode="auto">
          <a:xfrm>
            <a:off x="1026854" y="3697941"/>
            <a:ext cx="5414287" cy="24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Desarrollo</a:t>
            </a:r>
          </a:p>
        </p:txBody>
      </p:sp>
    </p:spTree>
    <p:custDataLst>
      <p:tags r:id="rId1"/>
    </p:custDataLst>
    <p:extLst>
      <p:ext uri="{BB962C8B-B14F-4D97-AF65-F5344CB8AC3E}">
        <p14:creationId xmlns:p14="http://schemas.microsoft.com/office/powerpoint/2010/main" val="42741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Jen\Dropbox\Screenshots\Screenshot 2015-02-15 22.13.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6" name="חץ למטה 5"/>
          <p:cNvSpPr/>
          <p:nvPr/>
        </p:nvSpPr>
        <p:spPr bwMode="auto">
          <a:xfrm rot="2017248">
            <a:off x="1688912" y="3147692"/>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7" name="Title 1">
            <a:extLst>
              <a:ext uri="{FF2B5EF4-FFF2-40B4-BE49-F238E27FC236}">
                <a16:creationId xmlns:a16="http://schemas.microsoft.com/office/drawing/2014/main" id="{F4B4B7BD-EF7B-4A69-AD54-37C8F76A55E6}"/>
              </a:ext>
            </a:extLst>
          </p:cNvPr>
          <p:cNvSpPr txBox="1">
            <a:spLocks/>
          </p:cNvSpPr>
          <p:nvPr/>
        </p:nvSpPr>
        <p:spPr bwMode="auto">
          <a:xfrm>
            <a:off x="4572000" y="3521084"/>
            <a:ext cx="3410699" cy="65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Desarrollo</a:t>
            </a:r>
          </a:p>
        </p:txBody>
      </p:sp>
    </p:spTree>
    <p:custDataLst>
      <p:tags r:id="rId1"/>
    </p:custDataLst>
    <p:extLst>
      <p:ext uri="{BB962C8B-B14F-4D97-AF65-F5344CB8AC3E}">
        <p14:creationId xmlns:p14="http://schemas.microsoft.com/office/powerpoint/2010/main" val="13268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en\Dropbox\Screenshots\Screenshot 2015-02-15 22.14.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bwMode="auto">
          <a:xfrm>
            <a:off x="3551272" y="3717032"/>
            <a:ext cx="732696" cy="3289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4255242" y="3408819"/>
            <a:ext cx="964829" cy="30821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2" name="Title 1">
            <a:extLst>
              <a:ext uri="{FF2B5EF4-FFF2-40B4-BE49-F238E27FC236}">
                <a16:creationId xmlns:a16="http://schemas.microsoft.com/office/drawing/2014/main" id="{A7E2A41A-AAE4-D584-55B5-47BD0549F9F3}"/>
              </a:ext>
            </a:extLst>
          </p:cNvPr>
          <p:cNvSpPr txBox="1">
            <a:spLocks/>
          </p:cNvSpPr>
          <p:nvPr/>
        </p:nvSpPr>
        <p:spPr bwMode="auto">
          <a:xfrm>
            <a:off x="6481482" y="2936989"/>
            <a:ext cx="1702923"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Análisis</a:t>
            </a:r>
          </a:p>
        </p:txBody>
      </p:sp>
    </p:spTree>
    <p:custDataLst>
      <p:tags r:id="rId1"/>
    </p:custDataLst>
    <p:extLst>
      <p:ext uri="{BB962C8B-B14F-4D97-AF65-F5344CB8AC3E}">
        <p14:creationId xmlns:p14="http://schemas.microsoft.com/office/powerpoint/2010/main" val="11186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Jen\Dropbox\Screenshots\Screenshot 2015-02-15 22.14.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bwMode="auto">
          <a:xfrm>
            <a:off x="3551272" y="3717032"/>
            <a:ext cx="732696" cy="3289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4255242" y="3408819"/>
            <a:ext cx="964829" cy="30821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2" name="Title 1">
            <a:extLst>
              <a:ext uri="{FF2B5EF4-FFF2-40B4-BE49-F238E27FC236}">
                <a16:creationId xmlns:a16="http://schemas.microsoft.com/office/drawing/2014/main" id="{DE35837C-5C34-C617-CC05-B898B3AB0A6D}"/>
              </a:ext>
            </a:extLst>
          </p:cNvPr>
          <p:cNvSpPr txBox="1">
            <a:spLocks/>
          </p:cNvSpPr>
          <p:nvPr/>
        </p:nvSpPr>
        <p:spPr bwMode="auto">
          <a:xfrm>
            <a:off x="6481482" y="2936989"/>
            <a:ext cx="1702923"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Análisis</a:t>
            </a:r>
          </a:p>
        </p:txBody>
      </p:sp>
    </p:spTree>
    <p:custDataLst>
      <p:tags r:id="rId1"/>
    </p:custDataLst>
    <p:extLst>
      <p:ext uri="{BB962C8B-B14F-4D97-AF65-F5344CB8AC3E}">
        <p14:creationId xmlns:p14="http://schemas.microsoft.com/office/powerpoint/2010/main" val="14947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Jen\Dropbox\Screenshots\Screenshot 2015-02-15 22.1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6"/>
            <a:ext cx="9000000" cy="5273440"/>
          </a:xfrm>
          <a:prstGeom prst="rect">
            <a:avLst/>
          </a:prstGeom>
          <a:noFill/>
          <a:extLst>
            <a:ext uri="{909E8E84-426E-40DD-AFC4-6F175D3DCCD1}">
              <a14:hiddenFill xmlns:a14="http://schemas.microsoft.com/office/drawing/2010/main">
                <a:solidFill>
                  <a:srgbClr val="FFFFFF"/>
                </a:solidFill>
              </a14:hiddenFill>
            </a:ext>
          </a:extLst>
        </p:spPr>
      </p:pic>
      <p:sp>
        <p:nvSpPr>
          <p:cNvPr id="5" name="חץ למטה 4"/>
          <p:cNvSpPr/>
          <p:nvPr/>
        </p:nvSpPr>
        <p:spPr bwMode="auto">
          <a:xfrm rot="8965209">
            <a:off x="949485" y="2157461"/>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2" name="Title 1">
            <a:extLst>
              <a:ext uri="{FF2B5EF4-FFF2-40B4-BE49-F238E27FC236}">
                <a16:creationId xmlns:a16="http://schemas.microsoft.com/office/drawing/2014/main" id="{65B447CB-CA98-6440-0376-3EA5AC282D28}"/>
              </a:ext>
            </a:extLst>
          </p:cNvPr>
          <p:cNvSpPr txBox="1">
            <a:spLocks/>
          </p:cNvSpPr>
          <p:nvPr/>
        </p:nvSpPr>
        <p:spPr bwMode="auto">
          <a:xfrm>
            <a:off x="5822576" y="2936989"/>
            <a:ext cx="2361830"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Resguardo de datos</a:t>
            </a:r>
          </a:p>
        </p:txBody>
      </p:sp>
    </p:spTree>
    <p:custDataLst>
      <p:tags r:id="rId1"/>
    </p:custDataLst>
    <p:extLst>
      <p:ext uri="{BB962C8B-B14F-4D97-AF65-F5344CB8AC3E}">
        <p14:creationId xmlns:p14="http://schemas.microsoft.com/office/powerpoint/2010/main" val="28871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Jen\Dropbox\Screenshots\Screenshot 2015-02-15 22.16.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331" y="1927666"/>
            <a:ext cx="7088455" cy="4153392"/>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מעוגל 4"/>
          <p:cNvSpPr/>
          <p:nvPr/>
        </p:nvSpPr>
        <p:spPr bwMode="auto">
          <a:xfrm>
            <a:off x="1601263" y="4529261"/>
            <a:ext cx="1872208" cy="30821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מלבן מעוגל 5"/>
          <p:cNvSpPr/>
          <p:nvPr/>
        </p:nvSpPr>
        <p:spPr bwMode="auto">
          <a:xfrm>
            <a:off x="1669257" y="2240617"/>
            <a:ext cx="1872208" cy="30821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3" name="Title 1">
            <a:extLst>
              <a:ext uri="{FF2B5EF4-FFF2-40B4-BE49-F238E27FC236}">
                <a16:creationId xmlns:a16="http://schemas.microsoft.com/office/drawing/2014/main" id="{AFA01EE6-A5C0-7F10-1CE6-71B89BDB2E4A}"/>
              </a:ext>
            </a:extLst>
          </p:cNvPr>
          <p:cNvSpPr txBox="1">
            <a:spLocks/>
          </p:cNvSpPr>
          <p:nvPr/>
        </p:nvSpPr>
        <p:spPr bwMode="auto">
          <a:xfrm>
            <a:off x="5822576" y="2936989"/>
            <a:ext cx="2361830"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Resguardo de datos</a:t>
            </a:r>
          </a:p>
        </p:txBody>
      </p:sp>
    </p:spTree>
    <p:custDataLst>
      <p:tags r:id="rId1"/>
    </p:custDataLst>
    <p:extLst>
      <p:ext uri="{BB962C8B-B14F-4D97-AF65-F5344CB8AC3E}">
        <p14:creationId xmlns:p14="http://schemas.microsoft.com/office/powerpoint/2010/main" val="14582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Leyes de los Gases</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417099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Jen\Dropbox\Screenshots\Screenshot 2015-02-15 22.17.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129" y="1631831"/>
            <a:ext cx="7355741" cy="4310005"/>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1329013" y="4360034"/>
            <a:ext cx="1872208" cy="30821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חץ למטה 8"/>
          <p:cNvSpPr/>
          <p:nvPr/>
        </p:nvSpPr>
        <p:spPr bwMode="auto">
          <a:xfrm rot="7393514">
            <a:off x="4493288" y="4839001"/>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2" name="Title 1">
            <a:extLst>
              <a:ext uri="{FF2B5EF4-FFF2-40B4-BE49-F238E27FC236}">
                <a16:creationId xmlns:a16="http://schemas.microsoft.com/office/drawing/2014/main" id="{B68B8C1E-D59D-0150-675A-DE6B2F398148}"/>
              </a:ext>
            </a:extLst>
          </p:cNvPr>
          <p:cNvSpPr txBox="1">
            <a:spLocks/>
          </p:cNvSpPr>
          <p:nvPr/>
        </p:nvSpPr>
        <p:spPr bwMode="auto">
          <a:xfrm>
            <a:off x="5822576" y="2936989"/>
            <a:ext cx="2361830"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Resguardo de datos</a:t>
            </a:r>
          </a:p>
        </p:txBody>
      </p:sp>
    </p:spTree>
    <p:custDataLst>
      <p:tags r:id="rId1"/>
    </p:custDataLst>
    <p:extLst>
      <p:ext uri="{BB962C8B-B14F-4D97-AF65-F5344CB8AC3E}">
        <p14:creationId xmlns:p14="http://schemas.microsoft.com/office/powerpoint/2010/main" val="16083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8.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8" name="חץ למטה 7"/>
          <p:cNvSpPr/>
          <p:nvPr/>
        </p:nvSpPr>
        <p:spPr bwMode="auto">
          <a:xfrm rot="7393514">
            <a:off x="2299560" y="1899132"/>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9" name="חץ למטה 8"/>
          <p:cNvSpPr/>
          <p:nvPr/>
        </p:nvSpPr>
        <p:spPr bwMode="auto">
          <a:xfrm rot="13505974">
            <a:off x="993622" y="2285449"/>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2" name="Title 1">
            <a:extLst>
              <a:ext uri="{FF2B5EF4-FFF2-40B4-BE49-F238E27FC236}">
                <a16:creationId xmlns:a16="http://schemas.microsoft.com/office/drawing/2014/main" id="{182F04D9-1EF0-FE6C-6A13-E9B113034D00}"/>
              </a:ext>
            </a:extLst>
          </p:cNvPr>
          <p:cNvSpPr txBox="1">
            <a:spLocks/>
          </p:cNvSpPr>
          <p:nvPr/>
        </p:nvSpPr>
        <p:spPr bwMode="auto">
          <a:xfrm>
            <a:off x="5822576" y="2936989"/>
            <a:ext cx="2361830" cy="18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Exportación de datos</a:t>
            </a:r>
          </a:p>
        </p:txBody>
      </p:sp>
    </p:spTree>
    <p:custDataLst>
      <p:tags r:id="rId1"/>
    </p:custDataLst>
    <p:extLst>
      <p:ext uri="{BB962C8B-B14F-4D97-AF65-F5344CB8AC3E}">
        <p14:creationId xmlns:p14="http://schemas.microsoft.com/office/powerpoint/2010/main" val="33773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Jen\Dropbox\Screenshots\Screenshot 2015-02-15 22.19.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en\Dropbox\Screenshots\Screenshot 2015-02-15 22.19.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501" b="47459"/>
          <a:stretch/>
        </p:blipFill>
        <p:spPr bwMode="auto">
          <a:xfrm>
            <a:off x="1827577" y="2231154"/>
            <a:ext cx="3096344" cy="3891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D69A07-309C-FD3D-8238-656C45211D7E}"/>
              </a:ext>
            </a:extLst>
          </p:cNvPr>
          <p:cNvSpPr txBox="1">
            <a:spLocks/>
          </p:cNvSpPr>
          <p:nvPr/>
        </p:nvSpPr>
        <p:spPr bwMode="auto">
          <a:xfrm>
            <a:off x="5822576" y="2936988"/>
            <a:ext cx="2361830" cy="283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a:p>
            <a:r>
              <a:rPr lang="es-AR" dirty="0">
                <a:solidFill>
                  <a:srgbClr val="048AB4"/>
                </a:solidFill>
                <a:effectLst>
                  <a:outerShdw blurRad="38100" dist="38100" dir="2700000" algn="tl">
                    <a:srgbClr val="000000">
                      <a:alpha val="43137"/>
                    </a:srgbClr>
                  </a:outerShdw>
                </a:effectLst>
              </a:rPr>
              <a:t>Exportación y Análisis con Excel</a:t>
            </a:r>
          </a:p>
        </p:txBody>
      </p:sp>
    </p:spTree>
    <p:custDataLst>
      <p:tags r:id="rId1"/>
    </p:custDataLst>
    <p:extLst>
      <p:ext uri="{BB962C8B-B14F-4D97-AF65-F5344CB8AC3E}">
        <p14:creationId xmlns:p14="http://schemas.microsoft.com/office/powerpoint/2010/main" val="214621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2.arnes.si/%7Efperdi/files/boylov_zakon.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075" r="13617"/>
          <a:stretch>
            <a:fillRect/>
          </a:stretch>
        </p:blipFill>
        <p:spPr bwMode="auto">
          <a:xfrm>
            <a:off x="755576" y="2204864"/>
            <a:ext cx="2304257" cy="307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p:cNvSpPr/>
          <p:nvPr/>
        </p:nvSpPr>
        <p:spPr>
          <a:xfrm>
            <a:off x="2718069" y="3542528"/>
            <a:ext cx="4104456" cy="1569660"/>
          </a:xfrm>
          <a:prstGeom prst="rect">
            <a:avLst/>
          </a:prstGeom>
        </p:spPr>
        <p:txBody>
          <a:bodyPr wrap="square">
            <a:spAutoFit/>
          </a:bodyPr>
          <a:lstStyle/>
          <a:p>
            <a:pPr marL="0" indent="0" algn="ctr">
              <a:buFontTx/>
              <a:buNone/>
              <a:defRPr/>
            </a:pPr>
            <a:r>
              <a:rPr lang="es-AR" altLang="en-US" sz="4800" dirty="0"/>
              <a:t>P</a:t>
            </a:r>
            <a:r>
              <a:rPr lang="es-AR" altLang="en-US" sz="4800" baseline="-25000" dirty="0"/>
              <a:t>1</a:t>
            </a:r>
            <a:r>
              <a:rPr lang="es-AR" altLang="en-US" sz="4800" dirty="0"/>
              <a:t>V</a:t>
            </a:r>
            <a:r>
              <a:rPr lang="es-AR" altLang="en-US" sz="4800" baseline="-25000" dirty="0"/>
              <a:t>1 </a:t>
            </a:r>
            <a:r>
              <a:rPr lang="es-AR" altLang="en-US" sz="4800" dirty="0"/>
              <a:t>= P</a:t>
            </a:r>
            <a:r>
              <a:rPr lang="es-AR" altLang="en-US" sz="4800" baseline="-25000" dirty="0"/>
              <a:t>2</a:t>
            </a:r>
            <a:r>
              <a:rPr lang="es-AR" altLang="en-US" sz="4800" dirty="0"/>
              <a:t>V</a:t>
            </a:r>
            <a:r>
              <a:rPr lang="es-AR" altLang="en-US" sz="4800" baseline="-25000" dirty="0"/>
              <a:t>2 </a:t>
            </a:r>
          </a:p>
          <a:p>
            <a:pPr algn="ctr">
              <a:defRPr/>
            </a:pPr>
            <a:r>
              <a:rPr lang="es-AR" altLang="en-US" sz="4800" dirty="0"/>
              <a:t>PV = k </a:t>
            </a:r>
          </a:p>
        </p:txBody>
      </p:sp>
      <p:pic>
        <p:nvPicPr>
          <p:cNvPr id="14338" name="Picture 2" descr="boyles law.gif"/>
          <p:cNvPicPr>
            <a:picLocks noChangeAspect="1" noChangeArrowheads="1" noCrop="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53844" y="2270941"/>
            <a:ext cx="3429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971600" y="1580599"/>
            <a:ext cx="6480720" cy="646331"/>
          </a:xfrm>
          <a:prstGeom prst="rect">
            <a:avLst/>
          </a:prstGeom>
        </p:spPr>
        <p:txBody>
          <a:bodyPr wrap="square">
            <a:spAutoFit/>
          </a:bodyPr>
          <a:lstStyle/>
          <a:p>
            <a:pPr algn="ctr"/>
            <a:r>
              <a:rPr lang="es-AR" dirty="0"/>
              <a:t>Habiendo multiplicado P x V del aire atrapado en la jeringa</a:t>
            </a:r>
          </a:p>
          <a:p>
            <a:pPr algn="ctr"/>
            <a:r>
              <a:rPr lang="es-AR" dirty="0"/>
              <a:t>¿Qué resultado encontramos? </a:t>
            </a:r>
          </a:p>
        </p:txBody>
      </p:sp>
    </p:spTree>
    <p:custDataLst>
      <p:tags r:id="rId1"/>
    </p:custDataLst>
    <p:extLst>
      <p:ext uri="{BB962C8B-B14F-4D97-AF65-F5344CB8AC3E}">
        <p14:creationId xmlns:p14="http://schemas.microsoft.com/office/powerpoint/2010/main" val="31570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458" y="2183160"/>
            <a:ext cx="7092940" cy="3416320"/>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¿Se presentó alguna dificultad?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¿Que más podríamos medir con </a:t>
            </a:r>
            <a:r>
              <a:rPr lang="es-AR" sz="2400" u="sng" dirty="0">
                <a:solidFill>
                  <a:schemeClr val="accent2">
                    <a:lumMod val="50000"/>
                  </a:schemeClr>
                </a:solidFill>
              </a:rPr>
              <a:t>este</a:t>
            </a:r>
            <a:r>
              <a:rPr lang="es-AR" sz="2400" dirty="0">
                <a:solidFill>
                  <a:schemeClr val="accent2">
                    <a:lumMod val="50000"/>
                  </a:schemeClr>
                </a:solidFill>
              </a:rPr>
              <a:t> sensor? </a:t>
            </a:r>
          </a:p>
        </p:txBody>
      </p:sp>
      <p:sp>
        <p:nvSpPr>
          <p:cNvPr id="6" name="Title 1">
            <a:extLst>
              <a:ext uri="{FF2B5EF4-FFF2-40B4-BE49-F238E27FC236}">
                <a16:creationId xmlns:a16="http://schemas.microsoft.com/office/drawing/2014/main" id="{97BAC08C-80FE-40DF-92B9-54B0BD9195F2}"/>
              </a:ext>
            </a:extLst>
          </p:cNvPr>
          <p:cNvSpPr txBox="1">
            <a:spLocks/>
          </p:cNvSpPr>
          <p:nvPr/>
        </p:nvSpPr>
        <p:spPr bwMode="auto">
          <a:xfrm>
            <a:off x="662356" y="1098632"/>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Resumen</a:t>
            </a:r>
          </a:p>
        </p:txBody>
      </p:sp>
      <p:pic>
        <p:nvPicPr>
          <p:cNvPr id="7" name="Picture 7">
            <a:extLst>
              <a:ext uri="{FF2B5EF4-FFF2-40B4-BE49-F238E27FC236}">
                <a16:creationId xmlns:a16="http://schemas.microsoft.com/office/drawing/2014/main" id="{9B192741-25EC-447F-8F72-04610C9E078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1966" y="4159220"/>
            <a:ext cx="799678" cy="14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75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447" y="2263842"/>
            <a:ext cx="61912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1690FA82-B783-49C1-B7F9-3C49EBD9C8F7}"/>
              </a:ext>
            </a:extLst>
          </p:cNvPr>
          <p:cNvSpPr txBox="1">
            <a:spLocks/>
          </p:cNvSpPr>
          <p:nvPr/>
        </p:nvSpPr>
        <p:spPr bwMode="auto">
          <a:xfrm>
            <a:off x="640615" y="995082"/>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 - Yapa</a:t>
            </a:r>
          </a:p>
        </p:txBody>
      </p:sp>
    </p:spTree>
    <p:custDataLst>
      <p:tags r:id="rId1"/>
    </p:custDataLst>
    <p:extLst>
      <p:ext uri="{BB962C8B-B14F-4D97-AF65-F5344CB8AC3E}">
        <p14:creationId xmlns:p14="http://schemas.microsoft.com/office/powerpoint/2010/main" val="370147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158" y="3614646"/>
            <a:ext cx="1982134" cy="2550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8FC86A10-9457-4028-8D40-699A06DD8F27}"/>
              </a:ext>
            </a:extLst>
          </p:cNvPr>
          <p:cNvSpPr>
            <a:spLocks noGrp="1"/>
          </p:cNvSpPr>
          <p:nvPr>
            <p:ph type="title"/>
          </p:nvPr>
        </p:nvSpPr>
        <p:spPr>
          <a:xfrm>
            <a:off x="457200" y="1943586"/>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La barra de herramientas del</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Globilab para Windows</a:t>
            </a:r>
          </a:p>
        </p:txBody>
      </p:sp>
    </p:spTree>
    <p:custDataLst>
      <p:tags r:id="rId1"/>
    </p:custDataLst>
    <p:extLst>
      <p:ext uri="{BB962C8B-B14F-4D97-AF65-F5344CB8AC3E}">
        <p14:creationId xmlns:p14="http://schemas.microsoft.com/office/powerpoint/2010/main" val="279296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89" y="2979969"/>
            <a:ext cx="8525022"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284"/>
          <a:stretch/>
        </p:blipFill>
        <p:spPr bwMode="auto">
          <a:xfrm>
            <a:off x="392172" y="3772057"/>
            <a:ext cx="227758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16" r="36642"/>
          <a:stretch/>
        </p:blipFill>
        <p:spPr bwMode="auto">
          <a:xfrm>
            <a:off x="2668894" y="4521941"/>
            <a:ext cx="312372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58" r="11493"/>
          <a:stretch/>
        </p:blipFill>
        <p:spPr bwMode="auto">
          <a:xfrm>
            <a:off x="5772833" y="5229624"/>
            <a:ext cx="2143982"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507"/>
          <a:stretch/>
        </p:blipFill>
        <p:spPr bwMode="auto">
          <a:xfrm>
            <a:off x="7973945" y="5909170"/>
            <a:ext cx="979740" cy="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A238D058-C975-451C-AEAE-1D5FC3D3FB25}"/>
              </a:ext>
            </a:extLst>
          </p:cNvPr>
          <p:cNvSpPr txBox="1">
            <a:spLocks/>
          </p:cNvSpPr>
          <p:nvPr/>
        </p:nvSpPr>
        <p:spPr bwMode="auto">
          <a:xfrm>
            <a:off x="775086" y="103542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–Barra de Herramientas</a:t>
            </a:r>
          </a:p>
        </p:txBody>
      </p:sp>
    </p:spTree>
    <p:custDataLst>
      <p:tags r:id="rId1"/>
    </p:custDataLst>
    <p:extLst>
      <p:ext uri="{BB962C8B-B14F-4D97-AF65-F5344CB8AC3E}">
        <p14:creationId xmlns:p14="http://schemas.microsoft.com/office/powerpoint/2010/main" val="103301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284"/>
          <a:stretch/>
        </p:blipFill>
        <p:spPr bwMode="auto">
          <a:xfrm>
            <a:off x="697886" y="2599405"/>
            <a:ext cx="5159866" cy="135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9" t="5721" r="10510" b="3919"/>
          <a:stretch/>
        </p:blipFill>
        <p:spPr bwMode="auto">
          <a:xfrm>
            <a:off x="3574545" y="3014586"/>
            <a:ext cx="1163782" cy="219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9243F905-A21B-4691-9994-F9FE04AF8EC1}"/>
              </a:ext>
            </a:extLst>
          </p:cNvPr>
          <p:cNvSpPr txBox="1">
            <a:spLocks/>
          </p:cNvSpPr>
          <p:nvPr/>
        </p:nvSpPr>
        <p:spPr bwMode="auto">
          <a:xfrm>
            <a:off x="573380" y="1102659"/>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–Archivos</a:t>
            </a:r>
          </a:p>
        </p:txBody>
      </p:sp>
    </p:spTree>
    <p:custDataLst>
      <p:tags r:id="rId1"/>
    </p:custDataLst>
    <p:extLst>
      <p:ext uri="{BB962C8B-B14F-4D97-AF65-F5344CB8AC3E}">
        <p14:creationId xmlns:p14="http://schemas.microsoft.com/office/powerpoint/2010/main" val="12252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16" r="36642"/>
          <a:stretch/>
        </p:blipFill>
        <p:spPr bwMode="auto">
          <a:xfrm>
            <a:off x="716107" y="2160168"/>
            <a:ext cx="5598012" cy="107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36"/>
          <a:stretch/>
        </p:blipFill>
        <p:spPr bwMode="auto">
          <a:xfrm>
            <a:off x="6213393" y="2304184"/>
            <a:ext cx="1149470" cy="430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AC2E1722-4139-46D3-94F7-CD0E28155A2A}"/>
              </a:ext>
            </a:extLst>
          </p:cNvPr>
          <p:cNvSpPr txBox="1">
            <a:spLocks/>
          </p:cNvSpPr>
          <p:nvPr/>
        </p:nvSpPr>
        <p:spPr bwMode="auto">
          <a:xfrm>
            <a:off x="519592" y="103542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Análisis de Datos</a:t>
            </a:r>
          </a:p>
        </p:txBody>
      </p:sp>
    </p:spTree>
    <p:custDataLst>
      <p:tags r:id="rId1"/>
    </p:custDataLst>
    <p:extLst>
      <p:ext uri="{BB962C8B-B14F-4D97-AF65-F5344CB8AC3E}">
        <p14:creationId xmlns:p14="http://schemas.microsoft.com/office/powerpoint/2010/main" val="22480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1733" y="2357971"/>
            <a:ext cx="6624736" cy="4082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38CA8AFA-6CC4-4325-90B9-5E284745BC95}"/>
              </a:ext>
            </a:extLst>
          </p:cNvPr>
          <p:cNvSpPr txBox="1">
            <a:spLocks/>
          </p:cNvSpPr>
          <p:nvPr/>
        </p:nvSpPr>
        <p:spPr bwMode="auto">
          <a:xfrm>
            <a:off x="524435" y="1089211"/>
            <a:ext cx="8619565"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189596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58" r="11493"/>
          <a:stretch/>
        </p:blipFill>
        <p:spPr bwMode="auto">
          <a:xfrm>
            <a:off x="1922439" y="2304183"/>
            <a:ext cx="5034467" cy="140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95" r="13670"/>
          <a:stretch/>
        </p:blipFill>
        <p:spPr bwMode="auto">
          <a:xfrm>
            <a:off x="4439672" y="2353782"/>
            <a:ext cx="1307185" cy="315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83" r="6687"/>
          <a:stretch/>
        </p:blipFill>
        <p:spPr bwMode="auto">
          <a:xfrm>
            <a:off x="2930552" y="2485732"/>
            <a:ext cx="1509120" cy="30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06D489A0-089C-4282-AB8D-901B99568B7E}"/>
              </a:ext>
            </a:extLst>
          </p:cNvPr>
          <p:cNvSpPr txBox="1">
            <a:spLocks/>
          </p:cNvSpPr>
          <p:nvPr/>
        </p:nvSpPr>
        <p:spPr bwMode="auto">
          <a:xfrm>
            <a:off x="586827" y="103542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Comando del Labdisc</a:t>
            </a:r>
          </a:p>
        </p:txBody>
      </p:sp>
    </p:spTree>
    <p:custDataLst>
      <p:tags r:id="rId1"/>
    </p:custDataLst>
    <p:extLst>
      <p:ext uri="{BB962C8B-B14F-4D97-AF65-F5344CB8AC3E}">
        <p14:creationId xmlns:p14="http://schemas.microsoft.com/office/powerpoint/2010/main" val="4869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en\Dropbox\Screenshots\Screenshot 2015-02-15 22.12.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660" y="2236948"/>
            <a:ext cx="7335462" cy="4298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9587" y="3600100"/>
            <a:ext cx="3601722" cy="1015663"/>
          </a:xfrm>
          <a:prstGeom prst="rect">
            <a:avLst/>
          </a:prstGeom>
          <a:solidFill>
            <a:schemeClr val="bg1"/>
          </a:solidFill>
        </p:spPr>
        <p:txBody>
          <a:bodyPr wrap="square" rtlCol="0">
            <a:spAutoFit/>
          </a:bodyPr>
          <a:lstStyle/>
          <a:p>
            <a:pPr algn="r">
              <a:lnSpc>
                <a:spcPct val="150000"/>
              </a:lnSpc>
            </a:pPr>
            <a:r>
              <a:rPr lang="es-AR" sz="2000" dirty="0"/>
              <a:t>Ultimo juego de Mediciones-</a:t>
            </a:r>
          </a:p>
          <a:p>
            <a:pPr algn="r">
              <a:lnSpc>
                <a:spcPct val="150000"/>
              </a:lnSpc>
            </a:pPr>
            <a:r>
              <a:rPr lang="es-AR" sz="2000" dirty="0"/>
              <a:t>Todas las Mediciones -</a:t>
            </a:r>
          </a:p>
        </p:txBody>
      </p:sp>
      <p:sp>
        <p:nvSpPr>
          <p:cNvPr id="4" name="מלבן מעוגל 3"/>
          <p:cNvSpPr/>
          <p:nvPr/>
        </p:nvSpPr>
        <p:spPr bwMode="auto">
          <a:xfrm>
            <a:off x="5969198" y="2592498"/>
            <a:ext cx="792088" cy="151216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חץ למטה 6"/>
          <p:cNvSpPr/>
          <p:nvPr/>
        </p:nvSpPr>
        <p:spPr bwMode="auto">
          <a:xfrm rot="9264412">
            <a:off x="6631310" y="4036774"/>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8" name="Title 1">
            <a:extLst>
              <a:ext uri="{FF2B5EF4-FFF2-40B4-BE49-F238E27FC236}">
                <a16:creationId xmlns:a16="http://schemas.microsoft.com/office/drawing/2014/main" id="{F473BB18-2F89-42D4-B80A-53CE727EB75B}"/>
              </a:ext>
            </a:extLst>
          </p:cNvPr>
          <p:cNvSpPr txBox="1">
            <a:spLocks/>
          </p:cNvSpPr>
          <p:nvPr/>
        </p:nvSpPr>
        <p:spPr bwMode="auto">
          <a:xfrm>
            <a:off x="667509" y="968188"/>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Bajando Datos</a:t>
            </a:r>
          </a:p>
        </p:txBody>
      </p:sp>
    </p:spTree>
    <p:custDataLst>
      <p:tags r:id="rId1"/>
    </p:custDataLst>
    <p:extLst>
      <p:ext uri="{BB962C8B-B14F-4D97-AF65-F5344CB8AC3E}">
        <p14:creationId xmlns:p14="http://schemas.microsoft.com/office/powerpoint/2010/main" val="11812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en\Dropbox\Screenshots\Screenshot 2015-02-15 22.12.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777" y="2358843"/>
            <a:ext cx="7094196" cy="4156756"/>
          </a:xfrm>
          <a:prstGeom prst="rect">
            <a:avLst/>
          </a:prstGeom>
          <a:noFill/>
          <a:extLst>
            <a:ext uri="{909E8E84-426E-40DD-AFC4-6F175D3DCCD1}">
              <a14:hiddenFill xmlns:a14="http://schemas.microsoft.com/office/drawing/2010/main">
                <a:solidFill>
                  <a:srgbClr val="FFFFFF"/>
                </a:solidFill>
              </a14:hiddenFill>
            </a:ext>
          </a:extLst>
        </p:spPr>
      </p:pic>
      <p:sp>
        <p:nvSpPr>
          <p:cNvPr id="7" name="חץ למטה 6"/>
          <p:cNvSpPr/>
          <p:nvPr/>
        </p:nvSpPr>
        <p:spPr bwMode="auto">
          <a:xfrm rot="8960648">
            <a:off x="2011385" y="4094946"/>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8" name="חץ למטה 7"/>
          <p:cNvSpPr/>
          <p:nvPr/>
        </p:nvSpPr>
        <p:spPr bwMode="auto">
          <a:xfrm rot="19696999">
            <a:off x="4923473" y="4534427"/>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6" name="Title 1">
            <a:extLst>
              <a:ext uri="{FF2B5EF4-FFF2-40B4-BE49-F238E27FC236}">
                <a16:creationId xmlns:a16="http://schemas.microsoft.com/office/drawing/2014/main" id="{5CB032B3-86FF-47BD-8F2D-30D46918FCD5}"/>
              </a:ext>
            </a:extLst>
          </p:cNvPr>
          <p:cNvSpPr txBox="1">
            <a:spLocks/>
          </p:cNvSpPr>
          <p:nvPr/>
        </p:nvSpPr>
        <p:spPr bwMode="auto">
          <a:xfrm>
            <a:off x="559933" y="968189"/>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Bajando Datos</a:t>
            </a:r>
          </a:p>
        </p:txBody>
      </p:sp>
    </p:spTree>
    <p:custDataLst>
      <p:tags r:id="rId1"/>
    </p:custDataLst>
    <p:extLst>
      <p:ext uri="{BB962C8B-B14F-4D97-AF65-F5344CB8AC3E}">
        <p14:creationId xmlns:p14="http://schemas.microsoft.com/office/powerpoint/2010/main" val="3532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507"/>
          <a:stretch/>
        </p:blipFill>
        <p:spPr bwMode="auto">
          <a:xfrm>
            <a:off x="3375424" y="2344525"/>
            <a:ext cx="1779949" cy="108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03"/>
          <a:stretch/>
        </p:blipFill>
        <p:spPr bwMode="auto">
          <a:xfrm>
            <a:off x="4816020" y="2414024"/>
            <a:ext cx="1137631" cy="39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538C6D8A-2D63-4F22-B835-B394C8BC3FB1}"/>
              </a:ext>
            </a:extLst>
          </p:cNvPr>
          <p:cNvSpPr txBox="1">
            <a:spLocks/>
          </p:cNvSpPr>
          <p:nvPr/>
        </p:nvSpPr>
        <p:spPr bwMode="auto">
          <a:xfrm>
            <a:off x="387543" y="1075765"/>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Cómo ver las Mediciones</a:t>
            </a:r>
          </a:p>
        </p:txBody>
      </p:sp>
    </p:spTree>
    <p:custDataLst>
      <p:tags r:id="rId1"/>
    </p:custDataLst>
    <p:extLst>
      <p:ext uri="{BB962C8B-B14F-4D97-AF65-F5344CB8AC3E}">
        <p14:creationId xmlns:p14="http://schemas.microsoft.com/office/powerpoint/2010/main" val="37750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801" y="2539208"/>
            <a:ext cx="6933623" cy="406267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490" t="27210" b="45579"/>
          <a:stretch/>
        </p:blipFill>
        <p:spPr bwMode="auto">
          <a:xfrm>
            <a:off x="6277385" y="5706894"/>
            <a:ext cx="1315545" cy="802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bwMode="auto">
          <a:xfrm>
            <a:off x="6304681" y="5788782"/>
            <a:ext cx="1221689" cy="66959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389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13" t="12179"/>
          <a:stretch/>
        </p:blipFill>
        <p:spPr bwMode="auto">
          <a:xfrm>
            <a:off x="2660309" y="3592234"/>
            <a:ext cx="3691256" cy="2001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מחבר חץ ישר 9"/>
          <p:cNvCxnSpPr/>
          <p:nvPr/>
        </p:nvCxnSpPr>
        <p:spPr bwMode="auto">
          <a:xfrm>
            <a:off x="7006962" y="4853558"/>
            <a:ext cx="0" cy="935224"/>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917" name="Picture 5" descr="http://t0.gstatic.com/images?q=tbn:ANd9GcRkTd_0vbZLvWGuFZpyrH-KKEMvjKlj3F3i_l4nR8eSG8MBGmUrs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6613" y="3502617"/>
            <a:ext cx="884341" cy="1494957"/>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מעוגל 8"/>
          <p:cNvSpPr/>
          <p:nvPr/>
        </p:nvSpPr>
        <p:spPr bwMode="auto">
          <a:xfrm>
            <a:off x="3130474" y="3701429"/>
            <a:ext cx="1584176" cy="89167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Title 1">
            <a:extLst>
              <a:ext uri="{FF2B5EF4-FFF2-40B4-BE49-F238E27FC236}">
                <a16:creationId xmlns:a16="http://schemas.microsoft.com/office/drawing/2014/main" id="{0FE6C58A-B250-4A0F-A4C4-8BE2E7EA396D}"/>
              </a:ext>
            </a:extLst>
          </p:cNvPr>
          <p:cNvSpPr txBox="1">
            <a:spLocks/>
          </p:cNvSpPr>
          <p:nvPr/>
        </p:nvSpPr>
        <p:spPr bwMode="auto">
          <a:xfrm>
            <a:off x="613721" y="103542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Liberar Memoria</a:t>
            </a:r>
          </a:p>
        </p:txBody>
      </p:sp>
    </p:spTree>
    <p:custDataLst>
      <p:tags r:id="rId1"/>
    </p:custDataLst>
    <p:extLst>
      <p:ext uri="{BB962C8B-B14F-4D97-AF65-F5344CB8AC3E}">
        <p14:creationId xmlns:p14="http://schemas.microsoft.com/office/powerpoint/2010/main" val="18773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028" y="4360985"/>
            <a:ext cx="702701" cy="131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575" y="2509585"/>
            <a:ext cx="3298708" cy="319906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C8419C9E-37B1-42D3-9B3C-05212C5147EF}"/>
              </a:ext>
            </a:extLst>
          </p:cNvPr>
          <p:cNvSpPr>
            <a:spLocks noGrp="1"/>
          </p:cNvSpPr>
          <p:nvPr>
            <p:ph type="title"/>
          </p:nvPr>
        </p:nvSpPr>
        <p:spPr>
          <a:xfrm>
            <a:off x="569129" y="1586195"/>
            <a:ext cx="8229600" cy="1143000"/>
          </a:xfrm>
        </p:spPr>
        <p:txBody>
          <a:bodyPr>
            <a:normAutofit/>
          </a:bodyPr>
          <a:lstStyle/>
          <a:p>
            <a:r>
              <a:rPr lang="es-AR" noProof="0" dirty="0">
                <a:solidFill>
                  <a:srgbClr val="B20637"/>
                </a:solidFill>
                <a:effectLst>
                  <a:outerShdw blurRad="38100" dist="38100" dir="2700000" algn="tl">
                    <a:srgbClr val="000000">
                      <a:alpha val="43137"/>
                    </a:srgbClr>
                  </a:outerShdw>
                </a:effectLst>
              </a:rPr>
              <a:t>Práctico </a:t>
            </a:r>
            <a:r>
              <a:rPr lang="es-AR" dirty="0">
                <a:solidFill>
                  <a:srgbClr val="B20637"/>
                </a:solidFill>
                <a:effectLst>
                  <a:outerShdw blurRad="38100" dist="38100" dir="2700000" algn="tl">
                    <a:srgbClr val="000000">
                      <a:alpha val="43137"/>
                    </a:srgbClr>
                  </a:outerShdw>
                </a:effectLst>
              </a:rPr>
              <a:t>sobre</a:t>
            </a:r>
            <a:r>
              <a:rPr lang="es-AR" noProof="0" dirty="0">
                <a:solidFill>
                  <a:srgbClr val="B20637"/>
                </a:solidFill>
                <a:effectLst>
                  <a:outerShdw blurRad="38100" dist="38100" dir="2700000" algn="tl">
                    <a:srgbClr val="000000">
                      <a:alpha val="43137"/>
                    </a:srgbClr>
                  </a:outerShdw>
                </a:effectLst>
              </a:rPr>
              <a:t> Caída Libre</a:t>
            </a:r>
          </a:p>
        </p:txBody>
      </p:sp>
    </p:spTree>
    <p:custDataLst>
      <p:tags r:id="rId1"/>
    </p:custDataLst>
    <p:extLst>
      <p:ext uri="{BB962C8B-B14F-4D97-AF65-F5344CB8AC3E}">
        <p14:creationId xmlns:p14="http://schemas.microsoft.com/office/powerpoint/2010/main" val="16389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1371" y="2344524"/>
            <a:ext cx="6219825" cy="381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F2F7B9B-516F-458B-9FC6-AD31AD3E7020}"/>
              </a:ext>
            </a:extLst>
          </p:cNvPr>
          <p:cNvSpPr txBox="1">
            <a:spLocks/>
          </p:cNvSpPr>
          <p:nvPr/>
        </p:nvSpPr>
        <p:spPr bwMode="auto">
          <a:xfrm>
            <a:off x="586827" y="1075764"/>
            <a:ext cx="24253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a:t>
            </a:r>
          </a:p>
        </p:txBody>
      </p:sp>
    </p:spTree>
    <p:custDataLst>
      <p:tags r:id="rId1"/>
    </p:custDataLst>
    <p:extLst>
      <p:ext uri="{BB962C8B-B14F-4D97-AF65-F5344CB8AC3E}">
        <p14:creationId xmlns:p14="http://schemas.microsoft.com/office/powerpoint/2010/main" val="110003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015" y="2059401"/>
            <a:ext cx="7225970" cy="4233967"/>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967" y="3732584"/>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137309" y="4168105"/>
            <a:ext cx="740904" cy="7560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829262" y="5770177"/>
            <a:ext cx="2051728" cy="37804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B22D9227-DD9B-4F8A-9DF9-A3648C0B9C59}"/>
              </a:ext>
            </a:extLst>
          </p:cNvPr>
          <p:cNvSpPr txBox="1">
            <a:spLocks/>
          </p:cNvSpPr>
          <p:nvPr/>
        </p:nvSpPr>
        <p:spPr bwMode="auto">
          <a:xfrm>
            <a:off x="573380" y="968188"/>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USB</a:t>
            </a:r>
          </a:p>
        </p:txBody>
      </p:sp>
    </p:spTree>
    <p:custDataLst>
      <p:tags r:id="rId1"/>
    </p:custDataLst>
    <p:extLst>
      <p:ext uri="{BB962C8B-B14F-4D97-AF65-F5344CB8AC3E}">
        <p14:creationId xmlns:p14="http://schemas.microsoft.com/office/powerpoint/2010/main" val="402006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235" y="2240325"/>
            <a:ext cx="7299007" cy="4276762"/>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6018024" y="4688444"/>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7594529" y="5930784"/>
            <a:ext cx="456851"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82CB9168-6756-40BD-9A72-E43DDF3C0A2E}"/>
              </a:ext>
            </a:extLst>
          </p:cNvPr>
          <p:cNvSpPr txBox="1">
            <a:spLocks/>
          </p:cNvSpPr>
          <p:nvPr/>
        </p:nvSpPr>
        <p:spPr bwMode="auto">
          <a:xfrm>
            <a:off x="387543" y="927847"/>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98578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83" y="2196691"/>
            <a:ext cx="7321560" cy="428997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513616" y="5924234"/>
            <a:ext cx="2041456" cy="3289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7378179" y="5866535"/>
            <a:ext cx="755584"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8CE4CB75-D168-4DEC-92DE-56BC7047F3B4}"/>
              </a:ext>
            </a:extLst>
          </p:cNvPr>
          <p:cNvSpPr txBox="1">
            <a:spLocks/>
          </p:cNvSpPr>
          <p:nvPr/>
        </p:nvSpPr>
        <p:spPr bwMode="auto">
          <a:xfrm>
            <a:off x="573380" y="90095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160949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5186" y="3127939"/>
            <a:ext cx="799678" cy="14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422" y="2791639"/>
            <a:ext cx="3804223" cy="355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0C708F15-66C8-4182-BA07-89A86FE91A71}"/>
              </a:ext>
            </a:extLst>
          </p:cNvPr>
          <p:cNvSpPr txBox="1">
            <a:spLocks/>
          </p:cNvSpPr>
          <p:nvPr/>
        </p:nvSpPr>
        <p:spPr bwMode="auto">
          <a:xfrm>
            <a:off x="492077" y="99508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Ley de Boyle-Mariotte</a:t>
            </a:r>
          </a:p>
        </p:txBody>
      </p:sp>
    </p:spTree>
    <p:custDataLst>
      <p:tags r:id="rId1"/>
    </p:custDataLst>
    <p:extLst>
      <p:ext uri="{BB962C8B-B14F-4D97-AF65-F5344CB8AC3E}">
        <p14:creationId xmlns:p14="http://schemas.microsoft.com/office/powerpoint/2010/main" val="21775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80" y="2952469"/>
            <a:ext cx="8651631" cy="60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5724129" y="3001788"/>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27" t="2210" r="2215" b="3263"/>
          <a:stretch/>
        </p:blipFill>
        <p:spPr bwMode="auto">
          <a:xfrm>
            <a:off x="2721960" y="2263842"/>
            <a:ext cx="4143515" cy="4414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2819303" y="3016927"/>
            <a:ext cx="1014276" cy="3058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4985824" y="3663971"/>
            <a:ext cx="1456496" cy="56782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מלבן מעוגל 11"/>
          <p:cNvSpPr/>
          <p:nvPr/>
        </p:nvSpPr>
        <p:spPr bwMode="auto">
          <a:xfrm>
            <a:off x="5046784" y="4342161"/>
            <a:ext cx="1456495" cy="47409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5" name="Title 1">
            <a:extLst>
              <a:ext uri="{FF2B5EF4-FFF2-40B4-BE49-F238E27FC236}">
                <a16:creationId xmlns:a16="http://schemas.microsoft.com/office/drawing/2014/main" id="{4B8EE635-5A39-45B4-90A4-D2DB49F7FC1A}"/>
              </a:ext>
            </a:extLst>
          </p:cNvPr>
          <p:cNvSpPr txBox="1">
            <a:spLocks/>
          </p:cNvSpPr>
          <p:nvPr/>
        </p:nvSpPr>
        <p:spPr bwMode="auto">
          <a:xfrm>
            <a:off x="507797" y="93037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Preparación</a:t>
            </a:r>
          </a:p>
        </p:txBody>
      </p:sp>
    </p:spTree>
    <p:custDataLst>
      <p:tags r:id="rId1"/>
    </p:custDataLst>
    <p:extLst>
      <p:ext uri="{BB962C8B-B14F-4D97-AF65-F5344CB8AC3E}">
        <p14:creationId xmlns:p14="http://schemas.microsoft.com/office/powerpoint/2010/main" val="28332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p:cNvGrpSpPr/>
          <p:nvPr/>
        </p:nvGrpSpPr>
        <p:grpSpPr>
          <a:xfrm>
            <a:off x="1784445" y="2339589"/>
            <a:ext cx="3531116" cy="3770514"/>
            <a:chOff x="5220072" y="2877691"/>
            <a:chExt cx="3240360" cy="3810858"/>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7" r="4906" b="14661"/>
            <a:stretch/>
          </p:blipFill>
          <p:spPr bwMode="auto">
            <a:xfrm>
              <a:off x="5220072" y="2877691"/>
              <a:ext cx="3240360" cy="3810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6732240" y="4783120"/>
              <a:ext cx="1728192" cy="30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מלבן 7"/>
          <p:cNvSpPr/>
          <p:nvPr/>
        </p:nvSpPr>
        <p:spPr>
          <a:xfrm>
            <a:off x="1164894" y="3059668"/>
            <a:ext cx="660758" cy="369332"/>
          </a:xfrm>
          <a:prstGeom prst="rect">
            <a:avLst/>
          </a:prstGeom>
        </p:spPr>
        <p:txBody>
          <a:bodyPr wrap="none">
            <a:spAutoFit/>
          </a:bodyPr>
          <a:lstStyle/>
          <a:p>
            <a:r>
              <a:rPr lang="es-AR" dirty="0"/>
              <a:t>1.3m</a:t>
            </a:r>
          </a:p>
        </p:txBody>
      </p:sp>
      <p:sp>
        <p:nvSpPr>
          <p:cNvPr id="9" name="מלבן 8"/>
          <p:cNvSpPr/>
          <p:nvPr/>
        </p:nvSpPr>
        <p:spPr>
          <a:xfrm>
            <a:off x="3432299" y="5132241"/>
            <a:ext cx="660758" cy="369332"/>
          </a:xfrm>
          <a:prstGeom prst="rect">
            <a:avLst/>
          </a:prstGeom>
        </p:spPr>
        <p:txBody>
          <a:bodyPr wrap="none">
            <a:spAutoFit/>
          </a:bodyPr>
          <a:lstStyle/>
          <a:p>
            <a:r>
              <a:rPr lang="es-AR" dirty="0"/>
              <a:t>0.8m</a:t>
            </a:r>
          </a:p>
        </p:txBody>
      </p:sp>
      <p:pic>
        <p:nvPicPr>
          <p:cNvPr id="11" name="Picture 2" descr="C:\Users\Jen\Dropbox\Work\_MADAIM\חיישנים רמת גן\השתלמות\מפגשים ומטלות\10_20150210 -בניית מחוון\Free Fall Exp\2015-02-10 09.3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5112" y="2177383"/>
            <a:ext cx="2310929" cy="25032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BE063BE-A8B3-4014-AF0E-DAAE769F0CA6}"/>
              </a:ext>
            </a:extLst>
          </p:cNvPr>
          <p:cNvSpPr txBox="1">
            <a:spLocks/>
          </p:cNvSpPr>
          <p:nvPr/>
        </p:nvSpPr>
        <p:spPr bwMode="auto">
          <a:xfrm>
            <a:off x="387543" y="1089212"/>
            <a:ext cx="8368914" cy="102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Preparación</a:t>
            </a:r>
          </a:p>
        </p:txBody>
      </p:sp>
    </p:spTree>
    <p:custDataLst>
      <p:tags r:id="rId1"/>
    </p:custDataLst>
    <p:extLst>
      <p:ext uri="{BB962C8B-B14F-4D97-AF65-F5344CB8AC3E}">
        <p14:creationId xmlns:p14="http://schemas.microsoft.com/office/powerpoint/2010/main" val="39128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033" y="2040877"/>
            <a:ext cx="8388424" cy="58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6021558" y="2085989"/>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7207" y="2898332"/>
            <a:ext cx="1682365" cy="52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6204062" y="2856763"/>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1" name="Picture 2" descr="https://jiaqunin3d.files.wordpress.com/2011/07/bouncingball_wline.gif"/>
          <p:cNvPicPr>
            <a:picLocks noChangeAspect="1" noChangeArrowheads="1" noCrop="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4788" y="2898332"/>
            <a:ext cx="4926831" cy="35831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B94AF94-E5AF-4C57-B4A6-029C4C95BFEF}"/>
              </a:ext>
            </a:extLst>
          </p:cNvPr>
          <p:cNvSpPr txBox="1">
            <a:spLocks/>
          </p:cNvSpPr>
          <p:nvPr/>
        </p:nvSpPr>
        <p:spPr bwMode="auto">
          <a:xfrm>
            <a:off x="387543" y="89383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Instrucciones</a:t>
            </a:r>
          </a:p>
        </p:txBody>
      </p:sp>
    </p:spTree>
    <p:custDataLst>
      <p:tags r:id="rId1"/>
    </p:custDataLst>
    <p:extLst>
      <p:ext uri="{BB962C8B-B14F-4D97-AF65-F5344CB8AC3E}">
        <p14:creationId xmlns:p14="http://schemas.microsoft.com/office/powerpoint/2010/main" val="1434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89"/>
          <a:stretch/>
        </p:blipFill>
        <p:spPr bwMode="auto">
          <a:xfrm>
            <a:off x="1415242" y="2155627"/>
            <a:ext cx="6028046" cy="404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3773491" y="2179939"/>
            <a:ext cx="432048" cy="43422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F701FC51-283A-4837-969D-1C4DF059D561}"/>
              </a:ext>
            </a:extLst>
          </p:cNvPr>
          <p:cNvSpPr txBox="1">
            <a:spLocks/>
          </p:cNvSpPr>
          <p:nvPr/>
        </p:nvSpPr>
        <p:spPr bwMode="auto">
          <a:xfrm>
            <a:off x="519592" y="100853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30494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99"/>
          <a:stretch/>
        </p:blipFill>
        <p:spPr bwMode="auto">
          <a:xfrm>
            <a:off x="1357096" y="2139943"/>
            <a:ext cx="6016450" cy="426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628" y="2996005"/>
            <a:ext cx="4096111" cy="34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3599684" y="4410313"/>
            <a:ext cx="1879612" cy="42177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4631546" y="4040500"/>
            <a:ext cx="1548432" cy="28912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מלבן מעוגל 8"/>
          <p:cNvSpPr/>
          <p:nvPr/>
        </p:nvSpPr>
        <p:spPr bwMode="auto">
          <a:xfrm>
            <a:off x="3680596" y="5732309"/>
            <a:ext cx="1719288" cy="43204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B58FF4E4-B99D-4D3B-A3AC-F23370D47C04}"/>
              </a:ext>
            </a:extLst>
          </p:cNvPr>
          <p:cNvSpPr txBox="1">
            <a:spLocks/>
          </p:cNvSpPr>
          <p:nvPr/>
        </p:nvSpPr>
        <p:spPr bwMode="auto">
          <a:xfrm>
            <a:off x="492697" y="95474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8879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9"/>
          <a:stretch/>
        </p:blipFill>
        <p:spPr bwMode="auto">
          <a:xfrm>
            <a:off x="1470018" y="2183160"/>
            <a:ext cx="6203963" cy="422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4964450" y="3787349"/>
            <a:ext cx="563582" cy="71207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1DDDF771-E205-46F3-B757-5C651B18312F}"/>
              </a:ext>
            </a:extLst>
          </p:cNvPr>
          <p:cNvSpPr txBox="1">
            <a:spLocks/>
          </p:cNvSpPr>
          <p:nvPr/>
        </p:nvSpPr>
        <p:spPr bwMode="auto">
          <a:xfrm>
            <a:off x="480725" y="91440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1795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17" b="9121"/>
          <a:stretch/>
        </p:blipFill>
        <p:spPr bwMode="auto">
          <a:xfrm>
            <a:off x="1149191" y="2408334"/>
            <a:ext cx="6902770" cy="394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91" r="8391"/>
          <a:stretch/>
        </p:blipFill>
        <p:spPr bwMode="auto">
          <a:xfrm>
            <a:off x="6478571" y="2937679"/>
            <a:ext cx="1733797" cy="831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descr="C:\Users\Jen\Dropbox\Work\GS\Images\Icons and Cursers\107px-RMB_click.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4658" y="3401743"/>
            <a:ext cx="1019175" cy="16954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D61B316-68BD-4BFF-944A-376EBC2A44CB}"/>
              </a:ext>
            </a:extLst>
          </p:cNvPr>
          <p:cNvSpPr txBox="1">
            <a:spLocks/>
          </p:cNvSpPr>
          <p:nvPr/>
        </p:nvSpPr>
        <p:spPr bwMode="auto">
          <a:xfrm>
            <a:off x="559933" y="95474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2115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937"/>
          <a:stretch/>
        </p:blipFill>
        <p:spPr bwMode="auto">
          <a:xfrm>
            <a:off x="2151932" y="2225641"/>
            <a:ext cx="5615222" cy="335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451" y="1425392"/>
            <a:ext cx="8048665" cy="64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3151597" y="1396927"/>
            <a:ext cx="442855" cy="50877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B2B932A2-92E9-4921-8762-D2E108D1E568}"/>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409217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98"/>
          <a:stretch/>
        </p:blipFill>
        <p:spPr bwMode="auto">
          <a:xfrm>
            <a:off x="1314089" y="2169713"/>
            <a:ext cx="6033128" cy="409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3916826" y="2067342"/>
            <a:ext cx="442855" cy="50877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4697" y="4821861"/>
            <a:ext cx="3095625"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7D9D7A24-26B4-42C4-B3E1-E216E3E1AF81}"/>
              </a:ext>
            </a:extLst>
          </p:cNvPr>
          <p:cNvSpPr txBox="1">
            <a:spLocks/>
          </p:cNvSpPr>
          <p:nvPr/>
        </p:nvSpPr>
        <p:spPr bwMode="auto">
          <a:xfrm>
            <a:off x="387543" y="1052967"/>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48274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67136"/>
            <a:ext cx="9144000" cy="6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703"/>
          <a:stretch/>
        </p:blipFill>
        <p:spPr bwMode="auto">
          <a:xfrm>
            <a:off x="1115616" y="2759224"/>
            <a:ext cx="6696744" cy="431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מעוגל 8"/>
          <p:cNvSpPr/>
          <p:nvPr/>
        </p:nvSpPr>
        <p:spPr bwMode="auto">
          <a:xfrm>
            <a:off x="2905009" y="2106437"/>
            <a:ext cx="442855" cy="50877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566F78CA-A20B-420E-84CA-314C9246F416}"/>
              </a:ext>
            </a:extLst>
          </p:cNvPr>
          <p:cNvSpPr txBox="1">
            <a:spLocks/>
          </p:cNvSpPr>
          <p:nvPr/>
        </p:nvSpPr>
        <p:spPr bwMode="auto">
          <a:xfrm>
            <a:off x="775086" y="91440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36529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מעוקל 4"/>
          <p:cNvCxnSpPr/>
          <p:nvPr/>
        </p:nvCxnSpPr>
        <p:spPr bwMode="auto">
          <a:xfrm>
            <a:off x="2764767" y="4036647"/>
            <a:ext cx="1512169" cy="1440160"/>
          </a:xfrm>
          <a:prstGeom prst="curvedConnector3">
            <a:avLst>
              <a:gd name="adj1" fmla="val 50000"/>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86" name="Picture 2" descr="http://pixabay.com/static/uploads/photo/2012/04/15/19/59/laptop-35124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808" y="2668495"/>
            <a:ext cx="5244106" cy="4211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544" y="2129372"/>
            <a:ext cx="2584865" cy="250678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38C9D36-A4AB-43BC-8F59-10796D1F743D}"/>
              </a:ext>
            </a:extLst>
          </p:cNvPr>
          <p:cNvSpPr txBox="1">
            <a:spLocks/>
          </p:cNvSpPr>
          <p:nvPr/>
        </p:nvSpPr>
        <p:spPr bwMode="auto">
          <a:xfrm>
            <a:off x="492698" y="1080478"/>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para Windows</a:t>
            </a:r>
          </a:p>
        </p:txBody>
      </p:sp>
    </p:spTree>
    <p:custDataLst>
      <p:tags r:id="rId1"/>
    </p:custDataLst>
    <p:extLst>
      <p:ext uri="{BB962C8B-B14F-4D97-AF65-F5344CB8AC3E}">
        <p14:creationId xmlns:p14="http://schemas.microsoft.com/office/powerpoint/2010/main" val="36901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492"/>
          <a:stretch/>
        </p:blipFill>
        <p:spPr bwMode="auto">
          <a:xfrm>
            <a:off x="1275396" y="2236948"/>
            <a:ext cx="5818121" cy="399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299" y="2350432"/>
            <a:ext cx="8667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9E8489C-88F6-4D9D-9716-34C3348F1DFE}"/>
              </a:ext>
            </a:extLst>
          </p:cNvPr>
          <p:cNvSpPr txBox="1">
            <a:spLocks/>
          </p:cNvSpPr>
          <p:nvPr/>
        </p:nvSpPr>
        <p:spPr bwMode="auto">
          <a:xfrm>
            <a:off x="387543" y="968188"/>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611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
          <a:stretch/>
        </p:blipFill>
        <p:spPr bwMode="auto">
          <a:xfrm>
            <a:off x="827584" y="1722933"/>
            <a:ext cx="4511670" cy="4797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788837"/>
            <a:ext cx="3112330" cy="88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6300192" y="2891534"/>
            <a:ext cx="2448272" cy="166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ear-aware.com/out/pictures/0/g98_large_t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566"/>
          <a:stretch/>
        </p:blipFill>
        <p:spPr bwMode="auto">
          <a:xfrm>
            <a:off x="6657367" y="4691735"/>
            <a:ext cx="1733922" cy="10147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FF6DD30-4A6B-4101-A112-ECFD07B00A9A}"/>
              </a:ext>
            </a:extLst>
          </p:cNvPr>
          <p:cNvSpPr txBox="1">
            <a:spLocks/>
          </p:cNvSpPr>
          <p:nvPr/>
        </p:nvSpPr>
        <p:spPr bwMode="auto">
          <a:xfrm>
            <a:off x="379550" y="1209410"/>
            <a:ext cx="8368914" cy="58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19852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79" y="2013084"/>
            <a:ext cx="868604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61029" y="2157100"/>
            <a:ext cx="504056" cy="508645"/>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מלבן מעוגל 4"/>
          <p:cNvSpPr/>
          <p:nvPr/>
        </p:nvSpPr>
        <p:spPr>
          <a:xfrm>
            <a:off x="1165084" y="3093205"/>
            <a:ext cx="5616623"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6" name="מלבן מעוגל 5"/>
          <p:cNvSpPr/>
          <p:nvPr/>
        </p:nvSpPr>
        <p:spPr>
          <a:xfrm>
            <a:off x="885969" y="3993304"/>
            <a:ext cx="639155"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1677524" y="4893404"/>
            <a:ext cx="783704"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D1989BFB-7975-41B8-AFCF-21051CA6AA72}"/>
              </a:ext>
            </a:extLst>
          </p:cNvPr>
          <p:cNvSpPr txBox="1">
            <a:spLocks/>
          </p:cNvSpPr>
          <p:nvPr/>
        </p:nvSpPr>
        <p:spPr bwMode="auto">
          <a:xfrm>
            <a:off x="228978" y="985316"/>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Guardando los Datos</a:t>
            </a:r>
          </a:p>
        </p:txBody>
      </p:sp>
    </p:spTree>
    <p:custDataLst>
      <p:tags r:id="rId1"/>
    </p:custDataLst>
    <p:extLst>
      <p:ext uri="{BB962C8B-B14F-4D97-AF65-F5344CB8AC3E}">
        <p14:creationId xmlns:p14="http://schemas.microsoft.com/office/powerpoint/2010/main" val="33122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61" y="2180204"/>
            <a:ext cx="8801677" cy="435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795388" y="5996628"/>
            <a:ext cx="900101"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5" name="מלבן מעוגל 4"/>
          <p:cNvSpPr/>
          <p:nvPr/>
        </p:nvSpPr>
        <p:spPr>
          <a:xfrm>
            <a:off x="1178766" y="3308582"/>
            <a:ext cx="828092" cy="28803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1615363" y="4901886"/>
            <a:ext cx="1423356" cy="32716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3378424C-D136-4133-B73D-BC74E095571A}"/>
              </a:ext>
            </a:extLst>
          </p:cNvPr>
          <p:cNvSpPr txBox="1">
            <a:spLocks/>
          </p:cNvSpPr>
          <p:nvPr/>
        </p:nvSpPr>
        <p:spPr bwMode="auto">
          <a:xfrm>
            <a:off x="387543" y="91144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Procesamiento de los Datos</a:t>
            </a:r>
          </a:p>
        </p:txBody>
      </p:sp>
    </p:spTree>
    <p:custDataLst>
      <p:tags r:id="rId1"/>
    </p:custDataLst>
    <p:extLst>
      <p:ext uri="{BB962C8B-B14F-4D97-AF65-F5344CB8AC3E}">
        <p14:creationId xmlns:p14="http://schemas.microsoft.com/office/powerpoint/2010/main" val="2623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4DE9C0-E605-44DE-9502-68FA6C71568B}"/>
              </a:ext>
            </a:extLst>
          </p:cNvPr>
          <p:cNvSpPr txBox="1">
            <a:spLocks/>
          </p:cNvSpPr>
          <p:nvPr/>
        </p:nvSpPr>
        <p:spPr bwMode="auto">
          <a:xfrm>
            <a:off x="387543" y="1062318"/>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Resumen</a:t>
            </a:r>
          </a:p>
        </p:txBody>
      </p:sp>
      <p:sp>
        <p:nvSpPr>
          <p:cNvPr id="8" name="TextBox 4">
            <a:extLst>
              <a:ext uri="{FF2B5EF4-FFF2-40B4-BE49-F238E27FC236}">
                <a16:creationId xmlns:a16="http://schemas.microsoft.com/office/drawing/2014/main" id="{D1AC513A-7E9A-4ED3-AD91-DE7C7DADCC6C}"/>
              </a:ext>
            </a:extLst>
          </p:cNvPr>
          <p:cNvSpPr txBox="1"/>
          <p:nvPr/>
        </p:nvSpPr>
        <p:spPr>
          <a:xfrm>
            <a:off x="707043" y="2192537"/>
            <a:ext cx="7092940" cy="2308324"/>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p:txBody>
      </p:sp>
    </p:spTree>
    <p:custDataLst>
      <p:tags r:id="rId1"/>
    </p:custDataLst>
    <p:extLst>
      <p:ext uri="{BB962C8B-B14F-4D97-AF65-F5344CB8AC3E}">
        <p14:creationId xmlns:p14="http://schemas.microsoft.com/office/powerpoint/2010/main" val="37320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9785" y="2616079"/>
            <a:ext cx="5749138" cy="3505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E029DC5-8796-4159-B3B2-B0BF029A690A}"/>
              </a:ext>
            </a:extLst>
          </p:cNvPr>
          <p:cNvSpPr txBox="1">
            <a:spLocks/>
          </p:cNvSpPr>
          <p:nvPr/>
        </p:nvSpPr>
        <p:spPr bwMode="auto">
          <a:xfrm>
            <a:off x="600274" y="104887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Yapa</a:t>
            </a:r>
          </a:p>
        </p:txBody>
      </p:sp>
    </p:spTree>
    <p:custDataLst>
      <p:tags r:id="rId1"/>
    </p:custDataLst>
    <p:extLst>
      <p:ext uri="{BB962C8B-B14F-4D97-AF65-F5344CB8AC3E}">
        <p14:creationId xmlns:p14="http://schemas.microsoft.com/office/powerpoint/2010/main" val="2383347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5906" y="3836363"/>
            <a:ext cx="817170" cy="10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4543" y="4631603"/>
            <a:ext cx="663529" cy="8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752" y="2933164"/>
            <a:ext cx="856555" cy="99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en\Dropbox\Work\GS\Images\Labdisc-blu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0234" y="2733691"/>
            <a:ext cx="3307392" cy="320748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63F9AEF-6AAE-4148-8EB0-9EF291142039}"/>
              </a:ext>
            </a:extLst>
          </p:cNvPr>
          <p:cNvSpPr>
            <a:spLocks noGrp="1"/>
          </p:cNvSpPr>
          <p:nvPr>
            <p:ph type="title"/>
          </p:nvPr>
        </p:nvSpPr>
        <p:spPr>
          <a:xfrm>
            <a:off x="569130" y="1377568"/>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Práctico </a:t>
            </a:r>
            <a:r>
              <a:rPr lang="es-AR" dirty="0">
                <a:solidFill>
                  <a:srgbClr val="B20637"/>
                </a:solidFill>
                <a:effectLst>
                  <a:outerShdw blurRad="38100" dist="38100" dir="2700000" algn="tl">
                    <a:srgbClr val="000000">
                      <a:alpha val="43137"/>
                    </a:srgbClr>
                  </a:outerShdw>
                </a:effectLst>
              </a:rPr>
              <a:t>sobre</a:t>
            </a:r>
            <a:r>
              <a:rPr lang="es-AR" noProof="0" dirty="0">
                <a:solidFill>
                  <a:srgbClr val="B20637"/>
                </a:solidFill>
                <a:effectLst>
                  <a:outerShdw blurRad="38100" dist="38100" dir="2700000" algn="tl">
                    <a:srgbClr val="000000">
                      <a:alpha val="43137"/>
                    </a:srgbClr>
                  </a:outerShdw>
                </a:effectLst>
              </a:rPr>
              <a:t> </a:t>
            </a:r>
            <a:r>
              <a:rPr lang="es-AR" noProof="0" dirty="0" err="1">
                <a:solidFill>
                  <a:srgbClr val="B20637"/>
                </a:solidFill>
                <a:effectLst>
                  <a:outerShdw blurRad="38100" dist="38100" dir="2700000" algn="tl">
                    <a:srgbClr val="000000">
                      <a:alpha val="43137"/>
                    </a:srgbClr>
                  </a:outerShdw>
                </a:effectLst>
              </a:rPr>
              <a:t>Producci</a:t>
            </a:r>
            <a:r>
              <a:rPr lang="es-AR" dirty="0" err="1">
                <a:solidFill>
                  <a:srgbClr val="B20637"/>
                </a:solidFill>
                <a:effectLst>
                  <a:outerShdw blurRad="38100" dist="38100" dir="2700000" algn="tl">
                    <a:srgbClr val="000000">
                      <a:alpha val="43137"/>
                    </a:srgbClr>
                  </a:outerShdw>
                </a:effectLst>
              </a:rPr>
              <a:t>ón</a:t>
            </a:r>
            <a:r>
              <a:rPr lang="es-AR" dirty="0">
                <a:solidFill>
                  <a:srgbClr val="B20637"/>
                </a:solidFill>
                <a:effectLst>
                  <a:outerShdw blurRad="38100" dist="38100" dir="2700000" algn="tl">
                    <a:srgbClr val="000000">
                      <a:alpha val="43137"/>
                    </a:srgbClr>
                  </a:outerShdw>
                </a:effectLst>
              </a:rPr>
              <a:t> del Sudor</a:t>
            </a:r>
            <a:endParaRPr lang="es-AR" noProof="0" dirty="0">
              <a:solidFill>
                <a:srgbClr val="B20637"/>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641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704" y="1876364"/>
            <a:ext cx="4388373" cy="2673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AA47BFDF-1E73-4F3F-8C10-A7680F18242D}"/>
              </a:ext>
            </a:extLst>
          </p:cNvPr>
          <p:cNvSpPr txBox="1">
            <a:spLocks/>
          </p:cNvSpPr>
          <p:nvPr/>
        </p:nvSpPr>
        <p:spPr bwMode="auto">
          <a:xfrm>
            <a:off x="387543" y="887506"/>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a:t>
            </a:r>
          </a:p>
        </p:txBody>
      </p:sp>
      <p:pic>
        <p:nvPicPr>
          <p:cNvPr id="6"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7981" y="3645024"/>
            <a:ext cx="4345311" cy="2692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25988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E310A3-219D-4CB7-A2E2-6D7E05BD74EB}"/>
              </a:ext>
            </a:extLst>
          </p:cNvPr>
          <p:cNvSpPr txBox="1">
            <a:spLocks/>
          </p:cNvSpPr>
          <p:nvPr/>
        </p:nvSpPr>
        <p:spPr bwMode="auto">
          <a:xfrm>
            <a:off x="507594" y="103542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a:t>
            </a:r>
          </a:p>
        </p:txBody>
      </p:sp>
      <p:sp>
        <p:nvSpPr>
          <p:cNvPr id="7" name="TextBox 4">
            <a:extLst>
              <a:ext uri="{FF2B5EF4-FFF2-40B4-BE49-F238E27FC236}">
                <a16:creationId xmlns:a16="http://schemas.microsoft.com/office/drawing/2014/main" id="{41A57DD4-8EB3-48DA-B7AC-F5772EF7C4C6}"/>
              </a:ext>
            </a:extLst>
          </p:cNvPr>
          <p:cNvSpPr txBox="1"/>
          <p:nvPr/>
        </p:nvSpPr>
        <p:spPr>
          <a:xfrm>
            <a:off x="1617925" y="2459504"/>
            <a:ext cx="7092940" cy="1938992"/>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tienen en común ambos videos?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fenómenos describen?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¿Sucede lo mismo en los seres humanos?</a:t>
            </a:r>
          </a:p>
        </p:txBody>
      </p:sp>
    </p:spTree>
    <p:custDataLst>
      <p:tags r:id="rId1"/>
    </p:custDataLst>
    <p:extLst>
      <p:ext uri="{BB962C8B-B14F-4D97-AF65-F5344CB8AC3E}">
        <p14:creationId xmlns:p14="http://schemas.microsoft.com/office/powerpoint/2010/main" val="4188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lomac.co.uk/76-98-large/plastic-bag-clea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6185" y="2360819"/>
            <a:ext cx="2288826" cy="22888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konimboimages.s3.amazonaws.com/system/photos/355895/original/9af8620daaf857b939c6799d2546f0e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7265" y="4368846"/>
            <a:ext cx="2142706" cy="1407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en\Dropbox\Work\GS\Images\accessories\Ext Temperature probe.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84" b="10593"/>
          <a:stretch/>
        </p:blipFill>
        <p:spPr bwMode="auto">
          <a:xfrm rot="19671347">
            <a:off x="3003374" y="4303562"/>
            <a:ext cx="2688032" cy="2364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n\Dropbox\Work\GS\Images\Labdisc-blu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164" y="2582125"/>
            <a:ext cx="2721577" cy="263936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05B8BFB-FDB0-437F-B36E-A617F82A7EE1}"/>
              </a:ext>
            </a:extLst>
          </p:cNvPr>
          <p:cNvSpPr txBox="1">
            <a:spLocks/>
          </p:cNvSpPr>
          <p:nvPr/>
        </p:nvSpPr>
        <p:spPr bwMode="auto">
          <a:xfrm>
            <a:off x="546164" y="114140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Material Requerido</a:t>
            </a:r>
          </a:p>
        </p:txBody>
      </p:sp>
    </p:spTree>
    <p:custDataLst>
      <p:tags r:id="rId1"/>
    </p:custDataLst>
    <p:extLst>
      <p:ext uri="{BB962C8B-B14F-4D97-AF65-F5344CB8AC3E}">
        <p14:creationId xmlns:p14="http://schemas.microsoft.com/office/powerpoint/2010/main" val="238016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4439" y="4941168"/>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999449" y="5301208"/>
            <a:ext cx="740904" cy="7560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72000" y="6155100"/>
            <a:ext cx="2051728" cy="37804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AA966A4D-8062-4B88-BE46-62E055C3EF57}"/>
              </a:ext>
            </a:extLst>
          </p:cNvPr>
          <p:cNvSpPr txBox="1">
            <a:spLocks/>
          </p:cNvSpPr>
          <p:nvPr/>
        </p:nvSpPr>
        <p:spPr bwMode="auto">
          <a:xfrm>
            <a:off x="1231665" y="279462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para Windows – Conexión por USB</a:t>
            </a:r>
          </a:p>
        </p:txBody>
      </p:sp>
    </p:spTree>
    <p:custDataLst>
      <p:tags r:id="rId1"/>
    </p:custDataLst>
    <p:extLst>
      <p:ext uri="{BB962C8B-B14F-4D97-AF65-F5344CB8AC3E}">
        <p14:creationId xmlns:p14="http://schemas.microsoft.com/office/powerpoint/2010/main" val="31049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446" y="2409026"/>
            <a:ext cx="7225970" cy="4233967"/>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3398" y="4082209"/>
            <a:ext cx="407001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6245740" y="4517730"/>
            <a:ext cx="740904" cy="7560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937693" y="6119802"/>
            <a:ext cx="2051728" cy="37804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B22D9227-DD9B-4F8A-9DF9-A3648C0B9C59}"/>
              </a:ext>
            </a:extLst>
          </p:cNvPr>
          <p:cNvSpPr txBox="1">
            <a:spLocks/>
          </p:cNvSpPr>
          <p:nvPr/>
        </p:nvSpPr>
        <p:spPr bwMode="auto">
          <a:xfrm>
            <a:off x="495974" y="109404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USB</a:t>
            </a:r>
          </a:p>
        </p:txBody>
      </p:sp>
    </p:spTree>
    <p:custDataLst>
      <p:tags r:id="rId1"/>
    </p:custDataLst>
    <p:extLst>
      <p:ext uri="{BB962C8B-B14F-4D97-AF65-F5344CB8AC3E}">
        <p14:creationId xmlns:p14="http://schemas.microsoft.com/office/powerpoint/2010/main" val="11752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072" y="2415137"/>
            <a:ext cx="7299007" cy="4276762"/>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6203861" y="4863256"/>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7780366" y="6105596"/>
            <a:ext cx="456851"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82CB9168-6756-40BD-9A72-E43DDF3C0A2E}"/>
              </a:ext>
            </a:extLst>
          </p:cNvPr>
          <p:cNvSpPr txBox="1">
            <a:spLocks/>
          </p:cNvSpPr>
          <p:nvPr/>
        </p:nvSpPr>
        <p:spPr bwMode="auto">
          <a:xfrm>
            <a:off x="550118" y="1004452"/>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21550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220" y="2384949"/>
            <a:ext cx="7321560" cy="428997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639553" y="6112492"/>
            <a:ext cx="2041456" cy="3289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7504116" y="6054793"/>
            <a:ext cx="755584"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8CE4CB75-D168-4DEC-92DE-56BC7047F3B4}"/>
              </a:ext>
            </a:extLst>
          </p:cNvPr>
          <p:cNvSpPr txBox="1">
            <a:spLocks/>
          </p:cNvSpPr>
          <p:nvPr/>
        </p:nvSpPr>
        <p:spPr bwMode="auto">
          <a:xfrm>
            <a:off x="639553" y="1116189"/>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conectado por Bluetooth</a:t>
            </a:r>
          </a:p>
        </p:txBody>
      </p:sp>
    </p:spTree>
    <p:custDataLst>
      <p:tags r:id="rId1"/>
    </p:custDataLst>
    <p:extLst>
      <p:ext uri="{BB962C8B-B14F-4D97-AF65-F5344CB8AC3E}">
        <p14:creationId xmlns:p14="http://schemas.microsoft.com/office/powerpoint/2010/main" val="3962721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786" y="2344524"/>
            <a:ext cx="3969387" cy="408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מעוגל 9"/>
          <p:cNvSpPr/>
          <p:nvPr/>
        </p:nvSpPr>
        <p:spPr bwMode="auto">
          <a:xfrm>
            <a:off x="3194608" y="4522121"/>
            <a:ext cx="1245259" cy="91059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מלבן מעוגל 10"/>
          <p:cNvSpPr/>
          <p:nvPr/>
        </p:nvSpPr>
        <p:spPr bwMode="auto">
          <a:xfrm>
            <a:off x="5148197" y="3556361"/>
            <a:ext cx="1128689" cy="55332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מלבן מעוגל 11"/>
          <p:cNvSpPr/>
          <p:nvPr/>
        </p:nvSpPr>
        <p:spPr bwMode="auto">
          <a:xfrm>
            <a:off x="5148197" y="4235077"/>
            <a:ext cx="1120116" cy="4584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Title 1">
            <a:extLst>
              <a:ext uri="{FF2B5EF4-FFF2-40B4-BE49-F238E27FC236}">
                <a16:creationId xmlns:a16="http://schemas.microsoft.com/office/drawing/2014/main" id="{110F9105-2740-469C-B170-A91906FE7351}"/>
              </a:ext>
            </a:extLst>
          </p:cNvPr>
          <p:cNvSpPr txBox="1">
            <a:spLocks/>
          </p:cNvSpPr>
          <p:nvPr/>
        </p:nvSpPr>
        <p:spPr bwMode="auto">
          <a:xfrm>
            <a:off x="600275" y="107576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Configuración</a:t>
            </a:r>
          </a:p>
        </p:txBody>
      </p:sp>
    </p:spTree>
    <p:custDataLst>
      <p:tags r:id="rId1"/>
    </p:custDataLst>
    <p:extLst>
      <p:ext uri="{BB962C8B-B14F-4D97-AF65-F5344CB8AC3E}">
        <p14:creationId xmlns:p14="http://schemas.microsoft.com/office/powerpoint/2010/main" val="19746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6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314" y="3421212"/>
            <a:ext cx="3898130" cy="30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33882"/>
            <a:ext cx="9144000" cy="6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6249444" y="2517775"/>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6374" y="3238515"/>
            <a:ext cx="1769962" cy="5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מלבן מעוגל 7"/>
          <p:cNvSpPr/>
          <p:nvPr/>
        </p:nvSpPr>
        <p:spPr bwMode="auto">
          <a:xfrm>
            <a:off x="6286544" y="3210560"/>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קשת 8"/>
          <p:cNvSpPr/>
          <p:nvPr/>
        </p:nvSpPr>
        <p:spPr bwMode="auto">
          <a:xfrm>
            <a:off x="758879" y="5467127"/>
            <a:ext cx="2160240" cy="792088"/>
          </a:xfrm>
          <a:prstGeom prst="arc">
            <a:avLst>
              <a:gd name="adj1" fmla="val 16200000"/>
              <a:gd name="adj2" fmla="val 677718"/>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3317" name="Picture 5" descr="C:\Program Files (x86)\Microsoft Office\MEDIA\CAGCAT10\j0234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17" y="3596266"/>
            <a:ext cx="1545572" cy="1643584"/>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50614" y="5311142"/>
            <a:ext cx="888385" cy="369332"/>
          </a:xfrm>
          <a:prstGeom prst="rect">
            <a:avLst/>
          </a:prstGeom>
        </p:spPr>
        <p:txBody>
          <a:bodyPr wrap="none">
            <a:spAutoFit/>
          </a:bodyPr>
          <a:lstStyle/>
          <a:p>
            <a:r>
              <a:rPr lang="es-AR" dirty="0"/>
              <a:t>10 min.</a:t>
            </a:r>
          </a:p>
        </p:txBody>
      </p:sp>
      <p:sp>
        <p:nvSpPr>
          <p:cNvPr id="11" name="Title 1">
            <a:extLst>
              <a:ext uri="{FF2B5EF4-FFF2-40B4-BE49-F238E27FC236}">
                <a16:creationId xmlns:a16="http://schemas.microsoft.com/office/drawing/2014/main" id="{CEC4F2FD-8FCF-4B05-ABBE-A87312F89390}"/>
              </a:ext>
            </a:extLst>
          </p:cNvPr>
          <p:cNvSpPr txBox="1">
            <a:spLocks/>
          </p:cNvSpPr>
          <p:nvPr/>
        </p:nvSpPr>
        <p:spPr bwMode="auto">
          <a:xfrm>
            <a:off x="518817" y="1237130"/>
            <a:ext cx="8625183"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Preparación</a:t>
            </a:r>
          </a:p>
        </p:txBody>
      </p:sp>
    </p:spTree>
    <p:custDataLst>
      <p:tags r:id="rId1"/>
    </p:custDataLst>
    <p:extLst>
      <p:ext uri="{BB962C8B-B14F-4D97-AF65-F5344CB8AC3E}">
        <p14:creationId xmlns:p14="http://schemas.microsoft.com/office/powerpoint/2010/main" val="26765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61111E-6 2.0629E-6 L 0.05521 -0.07863 " pathEditMode="relative" rAng="0" ptsTypes="AA">
                                      <p:cBhvr>
                                        <p:cTn id="12" dur="2000" fill="hold"/>
                                        <p:tgtEl>
                                          <p:spTgt spid="9"/>
                                        </p:tgtEl>
                                        <p:attrNameLst>
                                          <p:attrName>ppt_x</p:attrName>
                                          <p:attrName>ppt_y</p:attrName>
                                        </p:attrNameLst>
                                      </p:cBhvr>
                                      <p:rCtr x="2760" y="-393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864"/>
          <a:stretch/>
        </p:blipFill>
        <p:spPr bwMode="auto">
          <a:xfrm>
            <a:off x="1151126" y="2093323"/>
            <a:ext cx="6841747" cy="424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6075" y="2836862"/>
            <a:ext cx="2731368" cy="211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מעוגל 8"/>
          <p:cNvSpPr/>
          <p:nvPr/>
        </p:nvSpPr>
        <p:spPr bwMode="auto">
          <a:xfrm>
            <a:off x="5819265" y="3633747"/>
            <a:ext cx="2604255" cy="51877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3" name="מלבן מעוגל 12"/>
          <p:cNvSpPr/>
          <p:nvPr/>
        </p:nvSpPr>
        <p:spPr bwMode="auto">
          <a:xfrm>
            <a:off x="1016536" y="3844489"/>
            <a:ext cx="345380" cy="15268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4" name="מלבן מעוגל 13"/>
          <p:cNvSpPr/>
          <p:nvPr/>
        </p:nvSpPr>
        <p:spPr bwMode="auto">
          <a:xfrm>
            <a:off x="2799962" y="2147326"/>
            <a:ext cx="408298" cy="44966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6" name="מלבן מעוגל 15"/>
          <p:cNvSpPr/>
          <p:nvPr/>
        </p:nvSpPr>
        <p:spPr bwMode="auto">
          <a:xfrm>
            <a:off x="4278951" y="2147326"/>
            <a:ext cx="408298" cy="44966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597E59E3-D684-4BDD-B078-DF80AEB81A0F}"/>
              </a:ext>
            </a:extLst>
          </p:cNvPr>
          <p:cNvSpPr txBox="1">
            <a:spLocks/>
          </p:cNvSpPr>
          <p:nvPr/>
        </p:nvSpPr>
        <p:spPr bwMode="auto">
          <a:xfrm>
            <a:off x="533099" y="968189"/>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21027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33" b="2795"/>
          <a:stretch/>
        </p:blipFill>
        <p:spPr bwMode="auto">
          <a:xfrm>
            <a:off x="937994" y="2220550"/>
            <a:ext cx="7268012" cy="428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264377" y="4713110"/>
            <a:ext cx="1880201" cy="22483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7415035" y="2305426"/>
            <a:ext cx="864004" cy="25938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83A29A1D-1482-43D6-84CD-79538CC9CC85}"/>
              </a:ext>
            </a:extLst>
          </p:cNvPr>
          <p:cNvSpPr txBox="1">
            <a:spLocks/>
          </p:cNvSpPr>
          <p:nvPr/>
        </p:nvSpPr>
        <p:spPr bwMode="auto">
          <a:xfrm>
            <a:off x="387543" y="100853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30967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64" b="2779"/>
          <a:stretch/>
        </p:blipFill>
        <p:spPr bwMode="auto">
          <a:xfrm>
            <a:off x="931327" y="2148012"/>
            <a:ext cx="7281345" cy="430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מעוגל 5"/>
          <p:cNvSpPr/>
          <p:nvPr/>
        </p:nvSpPr>
        <p:spPr bwMode="auto">
          <a:xfrm>
            <a:off x="7453559" y="2448281"/>
            <a:ext cx="864004" cy="25938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5072928" y="4215817"/>
            <a:ext cx="1584176" cy="22483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Title 1">
            <a:extLst>
              <a:ext uri="{FF2B5EF4-FFF2-40B4-BE49-F238E27FC236}">
                <a16:creationId xmlns:a16="http://schemas.microsoft.com/office/drawing/2014/main" id="{273CEEA1-E6A0-4239-920C-F7A96946C484}"/>
              </a:ext>
            </a:extLst>
          </p:cNvPr>
          <p:cNvSpPr txBox="1">
            <a:spLocks/>
          </p:cNvSpPr>
          <p:nvPr/>
        </p:nvSpPr>
        <p:spPr bwMode="auto">
          <a:xfrm>
            <a:off x="387543" y="1008529"/>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42105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3"/>
          <a:stretch/>
        </p:blipFill>
        <p:spPr bwMode="auto">
          <a:xfrm>
            <a:off x="1243815" y="2167961"/>
            <a:ext cx="7777594" cy="458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326804" y="2572636"/>
            <a:ext cx="1944216" cy="22483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5" name="מלבן מעוגל 4"/>
          <p:cNvSpPr/>
          <p:nvPr/>
        </p:nvSpPr>
        <p:spPr bwMode="auto">
          <a:xfrm>
            <a:off x="8172392" y="2161793"/>
            <a:ext cx="971608" cy="25938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7A44F021-ED33-4CF3-BC51-847AC048E989}"/>
              </a:ext>
            </a:extLst>
          </p:cNvPr>
          <p:cNvSpPr txBox="1">
            <a:spLocks/>
          </p:cNvSpPr>
          <p:nvPr/>
        </p:nvSpPr>
        <p:spPr bwMode="auto">
          <a:xfrm>
            <a:off x="553376" y="927847"/>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16820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97" y="1706109"/>
            <a:ext cx="8368914" cy="83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bwMode="auto">
          <a:xfrm>
            <a:off x="3707904" y="2276872"/>
            <a:ext cx="1944216" cy="26396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0337" y="2628808"/>
            <a:ext cx="24193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572" y="4293294"/>
            <a:ext cx="8195139" cy="138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3361932" y="4775276"/>
            <a:ext cx="1944216" cy="26396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5AC710E2-ABE4-4859-B9A8-5B6543284593}"/>
              </a:ext>
            </a:extLst>
          </p:cNvPr>
          <p:cNvSpPr txBox="1">
            <a:spLocks/>
          </p:cNvSpPr>
          <p:nvPr/>
        </p:nvSpPr>
        <p:spPr bwMode="auto">
          <a:xfrm>
            <a:off x="360797"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42587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Dropbox\Screenshots\Screenshot 2015-02-15 22.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56792"/>
            <a:ext cx="9000000" cy="5273437"/>
          </a:xfrm>
          <a:prstGeom prst="rect">
            <a:avLst/>
          </a:prstGeom>
          <a:noFill/>
          <a:extLst>
            <a:ext uri="{909E8E84-426E-40DD-AFC4-6F175D3DCCD1}">
              <a14:hiddenFill xmlns:a14="http://schemas.microsoft.com/office/drawing/2010/main">
                <a:solidFill>
                  <a:srgbClr val="FFFFFF"/>
                </a:solidFill>
              </a14:hiddenFill>
            </a:ext>
          </a:extLst>
        </p:spPr>
      </p:pic>
      <p:sp>
        <p:nvSpPr>
          <p:cNvPr id="2" name="חץ למטה 1"/>
          <p:cNvSpPr/>
          <p:nvPr/>
        </p:nvSpPr>
        <p:spPr bwMode="auto">
          <a:xfrm rot="19696999">
            <a:off x="7938946" y="5254398"/>
            <a:ext cx="635727" cy="936104"/>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p>
        </p:txBody>
      </p:sp>
      <p:sp>
        <p:nvSpPr>
          <p:cNvPr id="6" name="מלבן מעוגל 5"/>
          <p:cNvSpPr/>
          <p:nvPr/>
        </p:nvSpPr>
        <p:spPr bwMode="auto">
          <a:xfrm>
            <a:off x="8357360" y="6080966"/>
            <a:ext cx="456851"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Title 1">
            <a:extLst>
              <a:ext uri="{FF2B5EF4-FFF2-40B4-BE49-F238E27FC236}">
                <a16:creationId xmlns:a16="http://schemas.microsoft.com/office/drawing/2014/main" id="{F8149FE6-8E97-46F4-8B74-EA2B7EDF0EEF}"/>
              </a:ext>
            </a:extLst>
          </p:cNvPr>
          <p:cNvSpPr txBox="1">
            <a:spLocks/>
          </p:cNvSpPr>
          <p:nvPr/>
        </p:nvSpPr>
        <p:spPr bwMode="auto">
          <a:xfrm>
            <a:off x="919278" y="3592022"/>
            <a:ext cx="7027934" cy="44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Conexión por Bluetooth</a:t>
            </a:r>
          </a:p>
        </p:txBody>
      </p:sp>
    </p:spTree>
    <p:custDataLst>
      <p:tags r:id="rId1"/>
    </p:custDataLst>
    <p:extLst>
      <p:ext uri="{BB962C8B-B14F-4D97-AF65-F5344CB8AC3E}">
        <p14:creationId xmlns:p14="http://schemas.microsoft.com/office/powerpoint/2010/main" val="21821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825" y="2947837"/>
            <a:ext cx="3248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91" y="2253872"/>
            <a:ext cx="8220496" cy="57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bwMode="auto">
          <a:xfrm>
            <a:off x="3662790" y="2287827"/>
            <a:ext cx="626812" cy="585493"/>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94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5534" y="3215295"/>
            <a:ext cx="4820990" cy="337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מעוגל 6"/>
          <p:cNvSpPr/>
          <p:nvPr/>
        </p:nvSpPr>
        <p:spPr bwMode="auto">
          <a:xfrm>
            <a:off x="566446" y="4087564"/>
            <a:ext cx="1440160" cy="31283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8" name="מלבן מעוגל 7"/>
          <p:cNvSpPr/>
          <p:nvPr/>
        </p:nvSpPr>
        <p:spPr bwMode="auto">
          <a:xfrm>
            <a:off x="1371167" y="3776309"/>
            <a:ext cx="995479" cy="2516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מלבן מעוגל 8"/>
          <p:cNvSpPr/>
          <p:nvPr/>
        </p:nvSpPr>
        <p:spPr bwMode="auto">
          <a:xfrm>
            <a:off x="566446" y="5119657"/>
            <a:ext cx="1440160" cy="31283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מלבן מעוגל 9"/>
          <p:cNvSpPr/>
          <p:nvPr/>
        </p:nvSpPr>
        <p:spPr bwMode="auto">
          <a:xfrm>
            <a:off x="5725502" y="5063102"/>
            <a:ext cx="832786" cy="84613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1" name="Title 1">
            <a:extLst>
              <a:ext uri="{FF2B5EF4-FFF2-40B4-BE49-F238E27FC236}">
                <a16:creationId xmlns:a16="http://schemas.microsoft.com/office/drawing/2014/main" id="{0552D539-B829-4CD9-9299-83E6C86017EC}"/>
              </a:ext>
            </a:extLst>
          </p:cNvPr>
          <p:cNvSpPr txBox="1">
            <a:spLocks/>
          </p:cNvSpPr>
          <p:nvPr/>
        </p:nvSpPr>
        <p:spPr bwMode="auto">
          <a:xfrm>
            <a:off x="387691" y="1048871"/>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328461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53"/>
          <a:stretch/>
        </p:blipFill>
        <p:spPr bwMode="auto">
          <a:xfrm>
            <a:off x="503548" y="1827893"/>
            <a:ext cx="8136904" cy="528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AB11B8D9-5902-45B8-BED4-7ADC2C91F946}"/>
              </a:ext>
            </a:extLst>
          </p:cNvPr>
          <p:cNvSpPr txBox="1">
            <a:spLocks/>
          </p:cNvSpPr>
          <p:nvPr/>
        </p:nvSpPr>
        <p:spPr bwMode="auto">
          <a:xfrm>
            <a:off x="324793" y="847165"/>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Procesamiento de Datos</a:t>
            </a:r>
          </a:p>
        </p:txBody>
      </p:sp>
    </p:spTree>
    <p:custDataLst>
      <p:tags r:id="rId1"/>
    </p:custDataLst>
    <p:extLst>
      <p:ext uri="{BB962C8B-B14F-4D97-AF65-F5344CB8AC3E}">
        <p14:creationId xmlns:p14="http://schemas.microsoft.com/office/powerpoint/2010/main" val="2714540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38"/>
          <a:stretch/>
        </p:blipFill>
        <p:spPr bwMode="auto">
          <a:xfrm>
            <a:off x="804559" y="2070801"/>
            <a:ext cx="6817579" cy="441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436" y="2600325"/>
            <a:ext cx="60102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1022980" y="2116478"/>
            <a:ext cx="504056" cy="508645"/>
          </a:xfrm>
          <a:prstGeom prst="roundRect">
            <a:avLst/>
          </a:prstGeom>
          <a:noFill/>
          <a:ln w="57150">
            <a:solidFill>
              <a:srgbClr val="FF000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מלבן מעוגל 4"/>
          <p:cNvSpPr/>
          <p:nvPr/>
        </p:nvSpPr>
        <p:spPr>
          <a:xfrm>
            <a:off x="3379384" y="2917454"/>
            <a:ext cx="1872207"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6" name="מלבן מעוגל 5"/>
          <p:cNvSpPr/>
          <p:nvPr/>
        </p:nvSpPr>
        <p:spPr>
          <a:xfrm>
            <a:off x="2815538" y="4049013"/>
            <a:ext cx="912010"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3923634" y="4881290"/>
            <a:ext cx="1028049" cy="25202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621948C0-87D8-4AE7-9CA7-92552BA84C9B}"/>
              </a:ext>
            </a:extLst>
          </p:cNvPr>
          <p:cNvSpPr txBox="1">
            <a:spLocks/>
          </p:cNvSpPr>
          <p:nvPr/>
        </p:nvSpPr>
        <p:spPr bwMode="auto">
          <a:xfrm>
            <a:off x="387543" y="100489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Guardado de Datos</a:t>
            </a:r>
          </a:p>
        </p:txBody>
      </p:sp>
    </p:spTree>
    <p:custDataLst>
      <p:tags r:id="rId1"/>
    </p:custDataLst>
    <p:extLst>
      <p:ext uri="{BB962C8B-B14F-4D97-AF65-F5344CB8AC3E}">
        <p14:creationId xmlns:p14="http://schemas.microsoft.com/office/powerpoint/2010/main" val="31968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760" y="2075272"/>
            <a:ext cx="6458846" cy="448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3273" y="2523565"/>
            <a:ext cx="59912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6581705" y="6214701"/>
            <a:ext cx="972109" cy="3600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5" name="מלבן מעוגל 4"/>
          <p:cNvSpPr/>
          <p:nvPr/>
        </p:nvSpPr>
        <p:spPr>
          <a:xfrm>
            <a:off x="3377350" y="2878583"/>
            <a:ext cx="828092" cy="28803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7" name="מלבן מעוגל 6"/>
          <p:cNvSpPr/>
          <p:nvPr/>
        </p:nvSpPr>
        <p:spPr>
          <a:xfrm>
            <a:off x="3917409" y="4799048"/>
            <a:ext cx="1656184" cy="32716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dirty="0">
              <a:solidFill>
                <a:schemeClr val="tx1"/>
              </a:solidFill>
              <a:latin typeface="חרמון" charset="0"/>
              <a:ea typeface="חרמון" charset="0"/>
              <a:cs typeface="חרמון" charset="0"/>
            </a:endParaRPr>
          </a:p>
        </p:txBody>
      </p:sp>
      <p:sp>
        <p:nvSpPr>
          <p:cNvPr id="3" name="Title 1">
            <a:extLst>
              <a:ext uri="{FF2B5EF4-FFF2-40B4-BE49-F238E27FC236}">
                <a16:creationId xmlns:a16="http://schemas.microsoft.com/office/drawing/2014/main" id="{8E379CB9-00E5-D771-5ED1-B68191DAAB3B}"/>
              </a:ext>
            </a:extLst>
          </p:cNvPr>
          <p:cNvSpPr txBox="1">
            <a:spLocks/>
          </p:cNvSpPr>
          <p:nvPr/>
        </p:nvSpPr>
        <p:spPr bwMode="auto">
          <a:xfrm>
            <a:off x="387543" y="1004893"/>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Producción del Sudor – Guardado de Datos XML</a:t>
            </a:r>
          </a:p>
        </p:txBody>
      </p:sp>
    </p:spTree>
    <p:custDataLst>
      <p:tags r:id="rId1"/>
    </p:custDataLst>
    <p:extLst>
      <p:ext uri="{BB962C8B-B14F-4D97-AF65-F5344CB8AC3E}">
        <p14:creationId xmlns:p14="http://schemas.microsoft.com/office/powerpoint/2010/main" val="25831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4DE9C0-E605-44DE-9502-68FA6C71568B}"/>
              </a:ext>
            </a:extLst>
          </p:cNvPr>
          <p:cNvSpPr txBox="1">
            <a:spLocks/>
          </p:cNvSpPr>
          <p:nvPr/>
        </p:nvSpPr>
        <p:spPr bwMode="auto">
          <a:xfrm>
            <a:off x="775086" y="1089212"/>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Caída Libre – Resumen</a:t>
            </a:r>
          </a:p>
        </p:txBody>
      </p:sp>
      <p:sp>
        <p:nvSpPr>
          <p:cNvPr id="8" name="TextBox 4">
            <a:extLst>
              <a:ext uri="{FF2B5EF4-FFF2-40B4-BE49-F238E27FC236}">
                <a16:creationId xmlns:a16="http://schemas.microsoft.com/office/drawing/2014/main" id="{D1AC513A-7E9A-4ED3-AD91-DE7C7DADCC6C}"/>
              </a:ext>
            </a:extLst>
          </p:cNvPr>
          <p:cNvSpPr txBox="1"/>
          <p:nvPr/>
        </p:nvSpPr>
        <p:spPr>
          <a:xfrm>
            <a:off x="2562737" y="2609396"/>
            <a:ext cx="5007957" cy="2308324"/>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resultados obtuvimos?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nos demuestran?</a:t>
            </a:r>
          </a:p>
          <a:p>
            <a:pPr marL="342900" indent="-342900">
              <a:buFont typeface="Arial" panose="020B0604020202020204" pitchFamily="34" charset="0"/>
              <a:buChar char="•"/>
            </a:pPr>
            <a:endParaRPr lang="es-AR" sz="2400" dirty="0">
              <a:solidFill>
                <a:schemeClr val="accent2">
                  <a:lumMod val="50000"/>
                </a:schemeClr>
              </a:solidFill>
            </a:endParaRPr>
          </a:p>
        </p:txBody>
      </p:sp>
    </p:spTree>
    <p:custDataLst>
      <p:tags r:id="rId1"/>
    </p:custDataLst>
    <p:extLst>
      <p:ext uri="{BB962C8B-B14F-4D97-AF65-F5344CB8AC3E}">
        <p14:creationId xmlns:p14="http://schemas.microsoft.com/office/powerpoint/2010/main" val="29620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5"/>
          <p:cNvSpPr/>
          <p:nvPr/>
        </p:nvSpPr>
        <p:spPr bwMode="auto">
          <a:xfrm>
            <a:off x="82272" y="6165304"/>
            <a:ext cx="2041456" cy="3289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7" name="מלבן מעוגל 6"/>
          <p:cNvSpPr/>
          <p:nvPr/>
        </p:nvSpPr>
        <p:spPr bwMode="auto">
          <a:xfrm>
            <a:off x="8316416" y="6057071"/>
            <a:ext cx="755584" cy="44437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2" name="Title 1">
            <a:extLst>
              <a:ext uri="{FF2B5EF4-FFF2-40B4-BE49-F238E27FC236}">
                <a16:creationId xmlns:a16="http://schemas.microsoft.com/office/drawing/2014/main" id="{481BD97B-9E09-D03A-E3FD-A3FF3A4EDAB7}"/>
              </a:ext>
            </a:extLst>
          </p:cNvPr>
          <p:cNvSpPr txBox="1">
            <a:spLocks/>
          </p:cNvSpPr>
          <p:nvPr/>
        </p:nvSpPr>
        <p:spPr bwMode="auto">
          <a:xfrm>
            <a:off x="919278" y="3592022"/>
            <a:ext cx="7027934" cy="44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Conexión por Bluetooth</a:t>
            </a:r>
          </a:p>
        </p:txBody>
      </p:sp>
    </p:spTree>
    <p:custDataLst>
      <p:tags r:id="rId1"/>
    </p:custDataLst>
    <p:extLst>
      <p:ext uri="{BB962C8B-B14F-4D97-AF65-F5344CB8AC3E}">
        <p14:creationId xmlns:p14="http://schemas.microsoft.com/office/powerpoint/2010/main" val="134335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en\Dropbox\Screenshots\Screenshot 2015-02-15 22.1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 y="1539938"/>
            <a:ext cx="9000000" cy="52734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bwMode="auto">
          <a:xfrm>
            <a:off x="6588224" y="1700808"/>
            <a:ext cx="576064" cy="60072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6" name="Title 1">
            <a:extLst>
              <a:ext uri="{FF2B5EF4-FFF2-40B4-BE49-F238E27FC236}">
                <a16:creationId xmlns:a16="http://schemas.microsoft.com/office/drawing/2014/main" id="{0D838C73-6615-447D-9659-4EEAE8FB4E66}"/>
              </a:ext>
            </a:extLst>
          </p:cNvPr>
          <p:cNvSpPr txBox="1">
            <a:spLocks/>
          </p:cNvSpPr>
          <p:nvPr/>
        </p:nvSpPr>
        <p:spPr bwMode="auto">
          <a:xfrm>
            <a:off x="919278" y="3133164"/>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Globilab p/Windows – Configurar Experimento</a:t>
            </a:r>
          </a:p>
        </p:txBody>
      </p:sp>
    </p:spTree>
    <p:custDataLst>
      <p:tags r:id="rId1"/>
    </p:custDataLst>
    <p:extLst>
      <p:ext uri="{BB962C8B-B14F-4D97-AF65-F5344CB8AC3E}">
        <p14:creationId xmlns:p14="http://schemas.microsoft.com/office/powerpoint/2010/main" val="32425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1.5"/>
</p:tagLst>
</file>

<file path=ppt/tags/tag29.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TIMING" val="|1.5"/>
</p:tagLst>
</file>

<file path=ppt/tags/tag32.xml><?xml version="1.0" encoding="utf-8"?>
<p:tagLst xmlns:a="http://schemas.openxmlformats.org/drawingml/2006/main" xmlns:r="http://schemas.openxmlformats.org/officeDocument/2006/relationships" xmlns:p="http://schemas.openxmlformats.org/presentationml/2006/main">
  <p:tag name="TIMING" val="|1.5"/>
</p:tagLst>
</file>

<file path=ppt/tags/tag33.xml><?xml version="1.0" encoding="utf-8"?>
<p:tagLst xmlns:a="http://schemas.openxmlformats.org/drawingml/2006/main" xmlns:r="http://schemas.openxmlformats.org/officeDocument/2006/relationships" xmlns:p="http://schemas.openxmlformats.org/presentationml/2006/main">
  <p:tag name="TIMING" val="|1.5"/>
</p:tagLst>
</file>

<file path=ppt/tags/tag34.xml><?xml version="1.0" encoding="utf-8"?>
<p:tagLst xmlns:a="http://schemas.openxmlformats.org/drawingml/2006/main" xmlns:r="http://schemas.openxmlformats.org/officeDocument/2006/relationships" xmlns:p="http://schemas.openxmlformats.org/presentationml/2006/main">
  <p:tag name="TIMING" val="|1.5"/>
</p:tagLst>
</file>

<file path=ppt/tags/tag35.xml><?xml version="1.0" encoding="utf-8"?>
<p:tagLst xmlns:a="http://schemas.openxmlformats.org/drawingml/2006/main" xmlns:r="http://schemas.openxmlformats.org/officeDocument/2006/relationships" xmlns:p="http://schemas.openxmlformats.org/presentationml/2006/main">
  <p:tag name="TIMING" val="|1.5"/>
</p:tagLst>
</file>

<file path=ppt/tags/tag36.xml><?xml version="1.0" encoding="utf-8"?>
<p:tagLst xmlns:a="http://schemas.openxmlformats.org/drawingml/2006/main" xmlns:r="http://schemas.openxmlformats.org/officeDocument/2006/relationships" xmlns:p="http://schemas.openxmlformats.org/presentationml/2006/main">
  <p:tag name="TIMING" val="|1.5"/>
</p:tagLst>
</file>

<file path=ppt/tags/tag37.xml><?xml version="1.0" encoding="utf-8"?>
<p:tagLst xmlns:a="http://schemas.openxmlformats.org/drawingml/2006/main" xmlns:r="http://schemas.openxmlformats.org/officeDocument/2006/relationships" xmlns:p="http://schemas.openxmlformats.org/presentationml/2006/main">
  <p:tag name="TIMING" val="|1.5"/>
</p:tagLst>
</file>

<file path=ppt/tags/tag38.xml><?xml version="1.0" encoding="utf-8"?>
<p:tagLst xmlns:a="http://schemas.openxmlformats.org/drawingml/2006/main" xmlns:r="http://schemas.openxmlformats.org/officeDocument/2006/relationships" xmlns:p="http://schemas.openxmlformats.org/presentationml/2006/main">
  <p:tag name="TIMING" val="|1.5"/>
</p:tagLst>
</file>

<file path=ppt/tags/tag39.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40.xml><?xml version="1.0" encoding="utf-8"?>
<p:tagLst xmlns:a="http://schemas.openxmlformats.org/drawingml/2006/main" xmlns:r="http://schemas.openxmlformats.org/officeDocument/2006/relationships" xmlns:p="http://schemas.openxmlformats.org/presentationml/2006/main">
  <p:tag name="TIMING" val="|1.5"/>
</p:tagLst>
</file>

<file path=ppt/tags/tag41.xml><?xml version="1.0" encoding="utf-8"?>
<p:tagLst xmlns:a="http://schemas.openxmlformats.org/drawingml/2006/main" xmlns:r="http://schemas.openxmlformats.org/officeDocument/2006/relationships" xmlns:p="http://schemas.openxmlformats.org/presentationml/2006/main">
  <p:tag name="TIMING" val="|1.5"/>
</p:tagLst>
</file>

<file path=ppt/tags/tag42.xml><?xml version="1.0" encoding="utf-8"?>
<p:tagLst xmlns:a="http://schemas.openxmlformats.org/drawingml/2006/main" xmlns:r="http://schemas.openxmlformats.org/officeDocument/2006/relationships" xmlns:p="http://schemas.openxmlformats.org/presentationml/2006/main">
  <p:tag name="TIMING" val="|1.5"/>
</p:tagLst>
</file>

<file path=ppt/tags/tag43.xml><?xml version="1.0" encoding="utf-8"?>
<p:tagLst xmlns:a="http://schemas.openxmlformats.org/drawingml/2006/main" xmlns:r="http://schemas.openxmlformats.org/officeDocument/2006/relationships" xmlns:p="http://schemas.openxmlformats.org/presentationml/2006/main">
  <p:tag name="TIMING" val="|1.5"/>
</p:tagLst>
</file>

<file path=ppt/tags/tag44.xml><?xml version="1.0" encoding="utf-8"?>
<p:tagLst xmlns:a="http://schemas.openxmlformats.org/drawingml/2006/main" xmlns:r="http://schemas.openxmlformats.org/officeDocument/2006/relationships" xmlns:p="http://schemas.openxmlformats.org/presentationml/2006/main">
  <p:tag name="TIMING" val="|1.5"/>
</p:tagLst>
</file>

<file path=ppt/tags/tag45.xml><?xml version="1.0" encoding="utf-8"?>
<p:tagLst xmlns:a="http://schemas.openxmlformats.org/drawingml/2006/main" xmlns:r="http://schemas.openxmlformats.org/officeDocument/2006/relationships" xmlns:p="http://schemas.openxmlformats.org/presentationml/2006/main">
  <p:tag name="TIMING" val="|1.5"/>
</p:tagLst>
</file>

<file path=ppt/tags/tag46.xml><?xml version="1.0" encoding="utf-8"?>
<p:tagLst xmlns:a="http://schemas.openxmlformats.org/drawingml/2006/main" xmlns:r="http://schemas.openxmlformats.org/officeDocument/2006/relationships" xmlns:p="http://schemas.openxmlformats.org/presentationml/2006/main">
  <p:tag name="TIMING" val="|1.5"/>
</p:tagLst>
</file>

<file path=ppt/tags/tag47.xml><?xml version="1.0" encoding="utf-8"?>
<p:tagLst xmlns:a="http://schemas.openxmlformats.org/drawingml/2006/main" xmlns:r="http://schemas.openxmlformats.org/officeDocument/2006/relationships" xmlns:p="http://schemas.openxmlformats.org/presentationml/2006/main">
  <p:tag name="TIMING" val="|1.5"/>
</p:tagLst>
</file>

<file path=ppt/tags/tag48.xml><?xml version="1.0" encoding="utf-8"?>
<p:tagLst xmlns:a="http://schemas.openxmlformats.org/drawingml/2006/main" xmlns:r="http://schemas.openxmlformats.org/officeDocument/2006/relationships" xmlns:p="http://schemas.openxmlformats.org/presentationml/2006/main">
  <p:tag name="TIMING" val="|1.5"/>
</p:tagLst>
</file>

<file path=ppt/tags/tag49.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50.xml><?xml version="1.0" encoding="utf-8"?>
<p:tagLst xmlns:a="http://schemas.openxmlformats.org/drawingml/2006/main" xmlns:r="http://schemas.openxmlformats.org/officeDocument/2006/relationships" xmlns:p="http://schemas.openxmlformats.org/presentationml/2006/main">
  <p:tag name="TIMING" val="|1.5"/>
</p:tagLst>
</file>

<file path=ppt/tags/tag51.xml><?xml version="1.0" encoding="utf-8"?>
<p:tagLst xmlns:a="http://schemas.openxmlformats.org/drawingml/2006/main" xmlns:r="http://schemas.openxmlformats.org/officeDocument/2006/relationships" xmlns:p="http://schemas.openxmlformats.org/presentationml/2006/main">
  <p:tag name="TIMING" val="|1.5"/>
</p:tagLst>
</file>

<file path=ppt/tags/tag52.xml><?xml version="1.0" encoding="utf-8"?>
<p:tagLst xmlns:a="http://schemas.openxmlformats.org/drawingml/2006/main" xmlns:r="http://schemas.openxmlformats.org/officeDocument/2006/relationships" xmlns:p="http://schemas.openxmlformats.org/presentationml/2006/main">
  <p:tag name="TIMING" val="|1.5"/>
</p:tagLst>
</file>

<file path=ppt/tags/tag53.xml><?xml version="1.0" encoding="utf-8"?>
<p:tagLst xmlns:a="http://schemas.openxmlformats.org/drawingml/2006/main" xmlns:r="http://schemas.openxmlformats.org/officeDocument/2006/relationships" xmlns:p="http://schemas.openxmlformats.org/presentationml/2006/main">
  <p:tag name="TIMING" val="|1.5"/>
</p:tagLst>
</file>

<file path=ppt/tags/tag54.xml><?xml version="1.0" encoding="utf-8"?>
<p:tagLst xmlns:a="http://schemas.openxmlformats.org/drawingml/2006/main" xmlns:r="http://schemas.openxmlformats.org/officeDocument/2006/relationships" xmlns:p="http://schemas.openxmlformats.org/presentationml/2006/main">
  <p:tag name="TIMING" val="|1.5"/>
</p:tagLst>
</file>

<file path=ppt/tags/tag55.xml><?xml version="1.0" encoding="utf-8"?>
<p:tagLst xmlns:a="http://schemas.openxmlformats.org/drawingml/2006/main" xmlns:r="http://schemas.openxmlformats.org/officeDocument/2006/relationships" xmlns:p="http://schemas.openxmlformats.org/presentationml/2006/main">
  <p:tag name="TIMING" val="|1.5"/>
</p:tagLst>
</file>

<file path=ppt/tags/tag56.xml><?xml version="1.0" encoding="utf-8"?>
<p:tagLst xmlns:a="http://schemas.openxmlformats.org/drawingml/2006/main" xmlns:r="http://schemas.openxmlformats.org/officeDocument/2006/relationships" xmlns:p="http://schemas.openxmlformats.org/presentationml/2006/main">
  <p:tag name="TIMING" val="|1.5"/>
</p:tagLst>
</file>

<file path=ppt/tags/tag57.xml><?xml version="1.0" encoding="utf-8"?>
<p:tagLst xmlns:a="http://schemas.openxmlformats.org/drawingml/2006/main" xmlns:r="http://schemas.openxmlformats.org/officeDocument/2006/relationships" xmlns:p="http://schemas.openxmlformats.org/presentationml/2006/main">
  <p:tag name="TIMING" val="|1.5"/>
</p:tagLst>
</file>

<file path=ppt/tags/tag58.xml><?xml version="1.0" encoding="utf-8"?>
<p:tagLst xmlns:a="http://schemas.openxmlformats.org/drawingml/2006/main" xmlns:r="http://schemas.openxmlformats.org/officeDocument/2006/relationships" xmlns:p="http://schemas.openxmlformats.org/presentationml/2006/main">
  <p:tag name="TIMING" val="|1.5"/>
</p:tagLst>
</file>

<file path=ppt/tags/tag59.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60.xml><?xml version="1.0" encoding="utf-8"?>
<p:tagLst xmlns:a="http://schemas.openxmlformats.org/drawingml/2006/main" xmlns:r="http://schemas.openxmlformats.org/officeDocument/2006/relationships" xmlns:p="http://schemas.openxmlformats.org/presentationml/2006/main">
  <p:tag name="TIMING" val="|1.5"/>
</p:tagLst>
</file>

<file path=ppt/tags/tag61.xml><?xml version="1.0" encoding="utf-8"?>
<p:tagLst xmlns:a="http://schemas.openxmlformats.org/drawingml/2006/main" xmlns:r="http://schemas.openxmlformats.org/officeDocument/2006/relationships" xmlns:p="http://schemas.openxmlformats.org/presentationml/2006/main">
  <p:tag name="TIMING" val="|1.5"/>
</p:tagLst>
</file>

<file path=ppt/tags/tag62.xml><?xml version="1.0" encoding="utf-8"?>
<p:tagLst xmlns:a="http://schemas.openxmlformats.org/drawingml/2006/main" xmlns:r="http://schemas.openxmlformats.org/officeDocument/2006/relationships" xmlns:p="http://schemas.openxmlformats.org/presentationml/2006/main">
  <p:tag name="TIMING" val="|1.5"/>
</p:tagLst>
</file>

<file path=ppt/tags/tag63.xml><?xml version="1.0" encoding="utf-8"?>
<p:tagLst xmlns:a="http://schemas.openxmlformats.org/drawingml/2006/main" xmlns:r="http://schemas.openxmlformats.org/officeDocument/2006/relationships" xmlns:p="http://schemas.openxmlformats.org/presentationml/2006/main">
  <p:tag name="TIMING" val="|1.5"/>
</p:tagLst>
</file>

<file path=ppt/tags/tag64.xml><?xml version="1.0" encoding="utf-8"?>
<p:tagLst xmlns:a="http://schemas.openxmlformats.org/drawingml/2006/main" xmlns:r="http://schemas.openxmlformats.org/officeDocument/2006/relationships" xmlns:p="http://schemas.openxmlformats.org/presentationml/2006/main">
  <p:tag name="TIMING" val="|1.5"/>
</p:tagLst>
</file>

<file path=ppt/tags/tag65.xml><?xml version="1.0" encoding="utf-8"?>
<p:tagLst xmlns:a="http://schemas.openxmlformats.org/drawingml/2006/main" xmlns:r="http://schemas.openxmlformats.org/officeDocument/2006/relationships" xmlns:p="http://schemas.openxmlformats.org/presentationml/2006/main">
  <p:tag name="TIMING" val="|1.5"/>
</p:tagLst>
</file>

<file path=ppt/tags/tag66.xml><?xml version="1.0" encoding="utf-8"?>
<p:tagLst xmlns:a="http://schemas.openxmlformats.org/drawingml/2006/main" xmlns:r="http://schemas.openxmlformats.org/officeDocument/2006/relationships" xmlns:p="http://schemas.openxmlformats.org/presentationml/2006/main">
  <p:tag name="TIMING" val="|1.5"/>
</p:tagLst>
</file>

<file path=ppt/tags/tag67.xml><?xml version="1.0" encoding="utf-8"?>
<p:tagLst xmlns:a="http://schemas.openxmlformats.org/drawingml/2006/main" xmlns:r="http://schemas.openxmlformats.org/officeDocument/2006/relationships" xmlns:p="http://schemas.openxmlformats.org/presentationml/2006/main">
  <p:tag name="TIMING" val="|1.5"/>
</p:tagLst>
</file>

<file path=ppt/tags/tag68.xml><?xml version="1.0" encoding="utf-8"?>
<p:tagLst xmlns:a="http://schemas.openxmlformats.org/drawingml/2006/main" xmlns:r="http://schemas.openxmlformats.org/officeDocument/2006/relationships" xmlns:p="http://schemas.openxmlformats.org/presentationml/2006/main">
  <p:tag name="TIMING" val="|1.5"/>
</p:tagLst>
</file>

<file path=ppt/tags/tag69.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70.xml><?xml version="1.0" encoding="utf-8"?>
<p:tagLst xmlns:a="http://schemas.openxmlformats.org/drawingml/2006/main" xmlns:r="http://schemas.openxmlformats.org/officeDocument/2006/relationships" xmlns:p="http://schemas.openxmlformats.org/presentationml/2006/main">
  <p:tag name="TIMING" val="|1.5"/>
</p:tagLst>
</file>

<file path=ppt/tags/tag71.xml><?xml version="1.0" encoding="utf-8"?>
<p:tagLst xmlns:a="http://schemas.openxmlformats.org/drawingml/2006/main" xmlns:r="http://schemas.openxmlformats.org/officeDocument/2006/relationships" xmlns:p="http://schemas.openxmlformats.org/presentationml/2006/main">
  <p:tag name="TIMING" val="|1.5"/>
</p:tagLst>
</file>

<file path=ppt/tags/tag72.xml><?xml version="1.0" encoding="utf-8"?>
<p:tagLst xmlns:a="http://schemas.openxmlformats.org/drawingml/2006/main" xmlns:r="http://schemas.openxmlformats.org/officeDocument/2006/relationships" xmlns:p="http://schemas.openxmlformats.org/presentationml/2006/main">
  <p:tag name="TIMING" val="|1.5"/>
</p:tagLst>
</file>

<file path=ppt/tags/tag73.xml><?xml version="1.0" encoding="utf-8"?>
<p:tagLst xmlns:a="http://schemas.openxmlformats.org/drawingml/2006/main" xmlns:r="http://schemas.openxmlformats.org/officeDocument/2006/relationships" xmlns:p="http://schemas.openxmlformats.org/presentationml/2006/main">
  <p:tag name="TIMING" val="|1.5"/>
</p:tagLst>
</file>

<file path=ppt/tags/tag74.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EscuelasDelFutu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uelasDelFuturo" id="{453C6DD1-479D-4A37-8463-FC23B78D0FD3}" vid="{0557056C-3823-47B3-8461-051BF75E90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EscuelasDelFuturo</Template>
  <TotalTime>1296</TotalTime>
  <Words>2815</Words>
  <Application>Microsoft Office PowerPoint</Application>
  <PresentationFormat>Presentación en pantalla (4:3)</PresentationFormat>
  <Paragraphs>378</Paragraphs>
  <Slides>74</Slides>
  <Notes>74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Calibri</vt:lpstr>
      <vt:lpstr>Wingdings</vt:lpstr>
      <vt:lpstr>חרמון</vt:lpstr>
      <vt:lpstr>EscuelasDelFuturo</vt:lpstr>
      <vt:lpstr>Conociendo al Software Globilab</vt:lpstr>
      <vt:lpstr>Leyes de los Gases Ley de Boyle-Mariotte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barra de herramientas del Globilab para Windows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Práctico sobre Caída Libre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Práctico sobre Producción del Sudor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Labdisc</dc:title>
  <dc:creator>Sergio SR</dc:creator>
  <cp:lastModifiedBy>sergio</cp:lastModifiedBy>
  <cp:revision>108</cp:revision>
  <dcterms:created xsi:type="dcterms:W3CDTF">2017-07-26T15:28:43Z</dcterms:created>
  <dcterms:modified xsi:type="dcterms:W3CDTF">2024-03-25T19:03:27Z</dcterms:modified>
</cp:coreProperties>
</file>