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9" r:id="rId4"/>
    <p:sldId id="260" r:id="rId5"/>
    <p:sldId id="261" r:id="rId6"/>
    <p:sldId id="262" r:id="rId7"/>
    <p:sldId id="264" r:id="rId8"/>
    <p:sldId id="265" r:id="rId9"/>
    <p:sldId id="268" r:id="rId10"/>
    <p:sldId id="269" r:id="rId11"/>
    <p:sldId id="270" r:id="rId12"/>
    <p:sldId id="271" r:id="rId13"/>
    <p:sldId id="272" r:id="rId14"/>
    <p:sldId id="280" r:id="rId15"/>
    <p:sldId id="273" r:id="rId16"/>
    <p:sldId id="274" r:id="rId17"/>
    <p:sldId id="275" r:id="rId18"/>
    <p:sldId id="276" r:id="rId19"/>
    <p:sldId id="278" r:id="rId20"/>
    <p:sldId id="283" r:id="rId21"/>
    <p:sldId id="277" r:id="rId22"/>
    <p:sldId id="282" r:id="rId23"/>
    <p:sldId id="279" r:id="rId2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initials="rc"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A918E"/>
    <a:srgbClr val="23BFBF"/>
    <a:srgbClr val="5CBBE6"/>
    <a:srgbClr val="5BD0E7"/>
    <a:srgbClr val="98E1F0"/>
    <a:srgbClr val="4194A5"/>
    <a:srgbClr val="39818F"/>
    <a:srgbClr val="47A1B3"/>
    <a:srgbClr val="3490A6"/>
    <a:srgbClr val="34A6A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38" autoAdjust="0"/>
    <p:restoredTop sz="94660"/>
  </p:normalViewPr>
  <p:slideViewPr>
    <p:cSldViewPr>
      <p:cViewPr varScale="1">
        <p:scale>
          <a:sx n="65" d="100"/>
          <a:sy n="65" d="100"/>
        </p:scale>
        <p:origin x="-780"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52839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665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50016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80330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41123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1928622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83959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08390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541209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56011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16-02-2013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99565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D14BE-FEB0-4772-B671-A5ED69CE1B0D}" type="datetimeFigureOut">
              <a:rPr lang="es-CL" smtClean="0"/>
              <a:pPr/>
              <a:t>16-02-2013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76453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9.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22.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63050" cy="6867525"/>
          </a:xfrm>
          <a:prstGeom prst="rect">
            <a:avLst/>
          </a:prstGeom>
          <a:noFill/>
          <a:ln w="9525">
            <a:noFill/>
            <a:miter lim="800000"/>
            <a:headEnd/>
            <a:tailEnd/>
          </a:ln>
        </p:spPr>
      </p:pic>
      <p:sp>
        <p:nvSpPr>
          <p:cNvPr id="5" name="2 Subtítulo"/>
          <p:cNvSpPr txBox="1">
            <a:spLocks/>
          </p:cNvSpPr>
          <p:nvPr/>
        </p:nvSpPr>
        <p:spPr>
          <a:xfrm>
            <a:off x="4427984" y="1682224"/>
            <a:ext cx="3600400" cy="576064"/>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bg1"/>
                </a:solidFill>
                <a:effectLst/>
                <a:uLnTx/>
                <a:uFillTx/>
                <a:latin typeface="+mj-lt"/>
                <a:ea typeface="+mn-ea"/>
                <a:cs typeface="+mn-cs"/>
              </a:rPr>
              <a:t>         Sweat production</a:t>
            </a:r>
            <a:endParaRPr kumimoji="0" lang="es-CL" sz="2400" b="1" i="0" u="none" strike="noStrike" kern="1200" cap="none" spc="0" normalizeH="0" baseline="0" noProof="0" dirty="0" smtClean="0">
              <a:ln>
                <a:noFill/>
              </a:ln>
              <a:solidFill>
                <a:schemeClr val="bg1"/>
              </a:solidFill>
              <a:effectLst/>
              <a:uLnTx/>
              <a:uFillTx/>
              <a:latin typeface="+mj-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_tradnl" sz="2400" b="0" i="0" u="none" strike="noStrike" kern="1200" cap="none" spc="0" normalizeH="0" baseline="30000" noProof="0" dirty="0">
              <a:ln>
                <a:noFill/>
              </a:ln>
              <a:solidFill>
                <a:schemeClr val="bg1"/>
              </a:solidFill>
              <a:effectLst/>
              <a:uLnTx/>
              <a:uFillTx/>
              <a:latin typeface="Frutiger 55 Roman" pitchFamily="34" charset="0"/>
              <a:ea typeface="+mn-ea"/>
              <a:cs typeface="+mn-cs"/>
            </a:endParaRPr>
          </a:p>
        </p:txBody>
      </p:sp>
      <p:sp>
        <p:nvSpPr>
          <p:cNvPr id="6" name="5 CuadroTexto"/>
          <p:cNvSpPr txBox="1"/>
          <p:nvPr/>
        </p:nvSpPr>
        <p:spPr>
          <a:xfrm>
            <a:off x="5004048" y="2132856"/>
            <a:ext cx="3096344" cy="461665"/>
          </a:xfrm>
          <a:prstGeom prst="rect">
            <a:avLst/>
          </a:prstGeom>
          <a:noFill/>
        </p:spPr>
        <p:txBody>
          <a:bodyPr wrap="square" rtlCol="0">
            <a:spAutoFit/>
          </a:bodyPr>
          <a:lstStyle/>
          <a:p>
            <a:r>
              <a:rPr lang="en-US" sz="1200" dirty="0" smtClean="0">
                <a:solidFill>
                  <a:srgbClr val="FFFF66"/>
                </a:solidFill>
              </a:rPr>
              <a:t>Measurement temperature and humidity changes relative to perspiration</a:t>
            </a:r>
            <a:endParaRPr lang="es-CL" sz="1200" dirty="0">
              <a:solidFill>
                <a:srgbClr val="FFFF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Elipse"/>
          <p:cNvSpPr/>
          <p:nvPr/>
        </p:nvSpPr>
        <p:spPr>
          <a:xfrm>
            <a:off x="995384" y="4142335"/>
            <a:ext cx="206732" cy="20673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lang="es-CL"/>
          </a:p>
        </p:txBody>
      </p:sp>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Using</a:t>
            </a:r>
            <a:r>
              <a:rPr lang="es-ES_tradnl" sz="2400" b="1" baseline="30000" dirty="0" smtClean="0">
                <a:solidFill>
                  <a:schemeClr val="bg1"/>
                </a:solidFill>
              </a:rPr>
              <a:t> </a:t>
            </a:r>
            <a:r>
              <a:rPr lang="es-ES_tradnl" sz="2400" b="1" baseline="30000" dirty="0" err="1">
                <a:solidFill>
                  <a:schemeClr val="bg1"/>
                </a:solidFill>
              </a:rPr>
              <a:t>the</a:t>
            </a:r>
            <a:r>
              <a:rPr lang="es-ES_tradnl" sz="2400" b="1" baseline="30000" dirty="0">
                <a:solidFill>
                  <a:schemeClr val="bg1"/>
                </a:solidFill>
              </a:rPr>
              <a:t> </a:t>
            </a:r>
            <a:r>
              <a:rPr lang="es-ES_tradnl" sz="2400" b="1" baseline="30000" dirty="0" err="1">
                <a:solidFill>
                  <a:schemeClr val="bg1"/>
                </a:solidFill>
              </a:rPr>
              <a:t>Labdisc</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7" name="6 CuadroTexto"/>
          <p:cNvSpPr txBox="1"/>
          <p:nvPr/>
        </p:nvSpPr>
        <p:spPr>
          <a:xfrm>
            <a:off x="1187624" y="2708920"/>
            <a:ext cx="6624736" cy="2754600"/>
          </a:xfrm>
          <a:prstGeom prst="rect">
            <a:avLst/>
          </a:prstGeom>
          <a:noFill/>
        </p:spPr>
        <p:txBody>
          <a:bodyPr wrap="square" rtlCol="0">
            <a:spAutoFit/>
          </a:bodyPr>
          <a:lstStyle/>
          <a:p>
            <a:r>
              <a:rPr lang="en-US" sz="1400" dirty="0"/>
              <a:t>To collect measurements with the Labdisc and thermocouple sensor, the Labdisc must be configured according to the following steps:</a:t>
            </a:r>
            <a:endParaRPr lang="es-CL" sz="1400" dirty="0"/>
          </a:p>
          <a:p>
            <a:r>
              <a:rPr lang="en-US" sz="1500" dirty="0"/>
              <a:t> </a:t>
            </a:r>
            <a:endParaRPr lang="en-US" sz="1500" dirty="0" smtClean="0"/>
          </a:p>
          <a:p>
            <a:endParaRPr lang="es-CL" sz="1500" dirty="0"/>
          </a:p>
          <a:p>
            <a:pPr lvl="0"/>
            <a:r>
              <a:rPr lang="en-US" sz="1500" dirty="0" smtClean="0"/>
              <a:t>Turn </a:t>
            </a:r>
            <a:r>
              <a:rPr lang="en-US" sz="1500" dirty="0"/>
              <a:t>on the </a:t>
            </a:r>
            <a:r>
              <a:rPr lang="en-US" sz="1500" dirty="0" smtClean="0"/>
              <a:t>Labdisc</a:t>
            </a:r>
          </a:p>
          <a:p>
            <a:pPr lvl="0"/>
            <a:endParaRPr lang="es-CL" sz="1500" dirty="0"/>
          </a:p>
          <a:p>
            <a:pPr lvl="0"/>
            <a:r>
              <a:rPr lang="en-US" sz="1400" dirty="0" smtClean="0"/>
              <a:t>If your computer supports Bluetooth, we recommend that you use wireless communication with the Labdisc. If your computer does not support Bluetooth, you may use the USB cable for USB communication between the computer and the Labdisc. Please refer to the Quick Start Guide, supplied with the Labdisc to learn how to set the Bluetooth communication and pair your Labdisc with the computer. </a:t>
            </a:r>
            <a:endParaRPr lang="es-CL" sz="1400" dirty="0" smtClean="0"/>
          </a:p>
          <a:p>
            <a:endParaRPr lang="es-CL" sz="1500" dirty="0"/>
          </a:p>
        </p:txBody>
      </p:sp>
      <p:sp>
        <p:nvSpPr>
          <p:cNvPr id="8" name="7 Elipse"/>
          <p:cNvSpPr/>
          <p:nvPr/>
        </p:nvSpPr>
        <p:spPr>
          <a:xfrm>
            <a:off x="995384" y="3682159"/>
            <a:ext cx="206732" cy="20673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lang="es-CL"/>
          </a:p>
        </p:txBody>
      </p:sp>
      <p:sp>
        <p:nvSpPr>
          <p:cNvPr id="9" name="8 CuadroTexto"/>
          <p:cNvSpPr txBox="1"/>
          <p:nvPr/>
        </p:nvSpPr>
        <p:spPr>
          <a:xfrm>
            <a:off x="965479" y="3625991"/>
            <a:ext cx="276038" cy="307777"/>
          </a:xfrm>
          <a:prstGeom prst="rect">
            <a:avLst/>
          </a:prstGeom>
          <a:noFill/>
        </p:spPr>
        <p:txBody>
          <a:bodyPr wrap="none" rtlCol="0">
            <a:spAutoFit/>
          </a:bodyPr>
          <a:lstStyle/>
          <a:p>
            <a:r>
              <a:rPr lang="es-CL" sz="1400" dirty="0" smtClean="0"/>
              <a:t>1</a:t>
            </a:r>
          </a:p>
        </p:txBody>
      </p:sp>
      <p:sp>
        <p:nvSpPr>
          <p:cNvPr id="11" name="10 CuadroTexto"/>
          <p:cNvSpPr txBox="1"/>
          <p:nvPr/>
        </p:nvSpPr>
        <p:spPr>
          <a:xfrm>
            <a:off x="965479" y="4091812"/>
            <a:ext cx="276038" cy="307777"/>
          </a:xfrm>
          <a:prstGeom prst="rect">
            <a:avLst/>
          </a:prstGeom>
          <a:noFill/>
        </p:spPr>
        <p:txBody>
          <a:bodyPr wrap="none" rtlCol="0">
            <a:spAutoFit/>
          </a:bodyPr>
          <a:lstStyle/>
          <a:p>
            <a:r>
              <a:rPr lang="es-CL" sz="1400" dirty="0" smtClean="0"/>
              <a:t>2</a:t>
            </a:r>
          </a:p>
        </p:txBody>
      </p:sp>
      <p:pic>
        <p:nvPicPr>
          <p:cNvPr id="13" name="12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3608" y="2276872"/>
            <a:ext cx="2800350" cy="323850"/>
          </a:xfrm>
          <a:prstGeom prst="rect">
            <a:avLst/>
          </a:prstGeom>
        </p:spPr>
      </p:pic>
      <p:sp>
        <p:nvSpPr>
          <p:cNvPr id="14" name="2 Subtítulo"/>
          <p:cNvSpPr txBox="1">
            <a:spLocks/>
          </p:cNvSpPr>
          <p:nvPr/>
        </p:nvSpPr>
        <p:spPr>
          <a:xfrm>
            <a:off x="1241517" y="2348880"/>
            <a:ext cx="2826427"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Labdisc</a:t>
            </a:r>
            <a:r>
              <a:rPr lang="es-ES_tradnl" sz="2400" b="1" baseline="30000" dirty="0" smtClean="0">
                <a:solidFill>
                  <a:schemeClr val="bg1"/>
                </a:solidFill>
                <a:latin typeface="+mj-lt"/>
              </a:rPr>
              <a:t> </a:t>
            </a:r>
            <a:r>
              <a:rPr lang="es-ES_tradnl" sz="2400" b="1" baseline="30000" dirty="0" err="1" smtClean="0">
                <a:solidFill>
                  <a:schemeClr val="bg1"/>
                </a:solidFill>
                <a:latin typeface="+mj-lt"/>
              </a:rPr>
              <a:t>configuration</a:t>
            </a:r>
            <a:endParaRPr lang="es-ES_tradnl" sz="2400" b="1" baseline="30000" dirty="0">
              <a:solidFill>
                <a:schemeClr val="bg1"/>
              </a:solidFill>
              <a:latin typeface="+mj-lt"/>
            </a:endParaRPr>
          </a:p>
        </p:txBody>
      </p:sp>
      <p:sp>
        <p:nvSpPr>
          <p:cNvPr id="1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0" name="19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1242324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Using</a:t>
            </a:r>
            <a:r>
              <a:rPr lang="es-ES_tradnl" sz="2400" b="1" baseline="30000" dirty="0" smtClean="0">
                <a:solidFill>
                  <a:schemeClr val="bg1"/>
                </a:solidFill>
              </a:rPr>
              <a:t> </a:t>
            </a:r>
            <a:r>
              <a:rPr lang="es-ES_tradnl" sz="2400" b="1" baseline="30000" dirty="0" err="1">
                <a:solidFill>
                  <a:schemeClr val="bg1"/>
                </a:solidFill>
              </a:rPr>
              <a:t>the</a:t>
            </a:r>
            <a:r>
              <a:rPr lang="es-ES_tradnl" sz="2400" b="1" baseline="30000" dirty="0">
                <a:solidFill>
                  <a:schemeClr val="bg1"/>
                </a:solidFill>
              </a:rPr>
              <a:t> </a:t>
            </a:r>
            <a:r>
              <a:rPr lang="es-ES_tradnl" sz="2400" b="1" baseline="30000" dirty="0" err="1">
                <a:solidFill>
                  <a:schemeClr val="bg1"/>
                </a:solidFill>
              </a:rPr>
              <a:t>Labdisc</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2"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7" name="1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427984" y="3356992"/>
            <a:ext cx="533400" cy="219075"/>
          </a:xfrm>
          <a:prstGeom prst="rect">
            <a:avLst/>
          </a:prstGeom>
        </p:spPr>
      </p:pic>
      <p:pic>
        <p:nvPicPr>
          <p:cNvPr id="18" name="1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843808" y="4437112"/>
            <a:ext cx="533400" cy="219075"/>
          </a:xfrm>
          <a:prstGeom prst="rect">
            <a:avLst/>
          </a:prstGeom>
        </p:spPr>
      </p:pic>
      <p:sp>
        <p:nvSpPr>
          <p:cNvPr id="19" name="18 CuadroTexto"/>
          <p:cNvSpPr txBox="1"/>
          <p:nvPr/>
        </p:nvSpPr>
        <p:spPr>
          <a:xfrm>
            <a:off x="1403648" y="2276872"/>
            <a:ext cx="6624736" cy="2693045"/>
          </a:xfrm>
          <a:prstGeom prst="rect">
            <a:avLst/>
          </a:prstGeom>
          <a:noFill/>
        </p:spPr>
        <p:txBody>
          <a:bodyPr wrap="square" rtlCol="0">
            <a:spAutoFit/>
          </a:bodyPr>
          <a:lstStyle/>
          <a:p>
            <a:pPr lvl="0"/>
            <a:r>
              <a:rPr lang="en-US" sz="1400" dirty="0" smtClean="0"/>
              <a:t>Open the GlobiLab program</a:t>
            </a:r>
          </a:p>
          <a:p>
            <a:pPr lvl="0"/>
            <a:endParaRPr lang="es-CL" sz="1400" dirty="0" smtClean="0"/>
          </a:p>
          <a:p>
            <a:pPr lvl="0"/>
            <a:r>
              <a:rPr lang="en-US" sz="1400" dirty="0" smtClean="0"/>
              <a:t>When using Bluetooth communication – right click on the Bluetooth icon in the lower right corner of the </a:t>
            </a:r>
            <a:r>
              <a:rPr lang="en-US" sz="1400" dirty="0" err="1" smtClean="0"/>
              <a:t>GlobiLab´s</a:t>
            </a:r>
            <a:r>
              <a:rPr lang="en-US" sz="1400" dirty="0" smtClean="0"/>
              <a:t> screen and select the Labdisc you are using. The icon will change from grey to blue indicating that the Labdisc and the computer are now connected via Bluetooth communication              .</a:t>
            </a:r>
            <a:endParaRPr lang="es-CL" sz="1400" dirty="0" smtClean="0"/>
          </a:p>
          <a:p>
            <a:r>
              <a:rPr lang="en-US" sz="1400" dirty="0" smtClean="0"/>
              <a:t> </a:t>
            </a:r>
            <a:endParaRPr lang="es-CL" sz="1400" dirty="0" smtClean="0"/>
          </a:p>
          <a:p>
            <a:r>
              <a:rPr lang="en-US" sz="1400" dirty="0" smtClean="0"/>
              <a:t>In order to use USB communication, connect the Labdisc and the computer with the USB cable supplied in the Labdisc box. Click on the USB icon at the bottom right corner of the software screen. This icon will turn blue, indicating that the Labdisc is connected to the computer via USB                </a:t>
            </a:r>
            <a:r>
              <a:rPr lang="en-GB" sz="1400" dirty="0" smtClean="0"/>
              <a:t>.</a:t>
            </a:r>
            <a:endParaRPr lang="es-CL" sz="1400" dirty="0" smtClean="0"/>
          </a:p>
          <a:p>
            <a:endParaRPr lang="es-CL" sz="1500" dirty="0"/>
          </a:p>
        </p:txBody>
      </p:sp>
      <p:pic>
        <p:nvPicPr>
          <p:cNvPr id="24" name="Picture 3"/>
          <p:cNvPicPr>
            <a:picLocks noChangeAspect="1" noChangeArrowheads="1"/>
          </p:cNvPicPr>
          <p:nvPr/>
        </p:nvPicPr>
        <p:blipFill>
          <a:blip r:embed="rId4" cstate="print"/>
          <a:srcRect/>
          <a:stretch>
            <a:fillRect/>
          </a:stretch>
        </p:blipFill>
        <p:spPr bwMode="auto">
          <a:xfrm>
            <a:off x="971600" y="2708920"/>
            <a:ext cx="295275" cy="304800"/>
          </a:xfrm>
          <a:prstGeom prst="rect">
            <a:avLst/>
          </a:prstGeom>
          <a:noFill/>
          <a:ln w="9525">
            <a:noFill/>
            <a:miter lim="800000"/>
            <a:headEnd/>
            <a:tailEnd/>
          </a:ln>
          <a:effectLst/>
        </p:spPr>
      </p:pic>
      <p:pic>
        <p:nvPicPr>
          <p:cNvPr id="25" name="Picture 4"/>
          <p:cNvPicPr>
            <a:picLocks noChangeAspect="1" noChangeArrowheads="1"/>
          </p:cNvPicPr>
          <p:nvPr/>
        </p:nvPicPr>
        <p:blipFill>
          <a:blip r:embed="rId5" cstate="print"/>
          <a:srcRect/>
          <a:stretch>
            <a:fillRect/>
          </a:stretch>
        </p:blipFill>
        <p:spPr bwMode="auto">
          <a:xfrm>
            <a:off x="971600" y="3789040"/>
            <a:ext cx="314325" cy="323850"/>
          </a:xfrm>
          <a:prstGeom prst="rect">
            <a:avLst/>
          </a:prstGeom>
          <a:noFill/>
          <a:ln w="9525">
            <a:noFill/>
            <a:miter lim="800000"/>
            <a:headEnd/>
            <a:tailEnd/>
          </a:ln>
          <a:effectLst/>
        </p:spPr>
      </p:pic>
      <p:pic>
        <p:nvPicPr>
          <p:cNvPr id="26" name="Picture 2"/>
          <p:cNvPicPr>
            <a:picLocks noChangeAspect="1" noChangeArrowheads="1"/>
          </p:cNvPicPr>
          <p:nvPr/>
        </p:nvPicPr>
        <p:blipFill>
          <a:blip r:embed="rId6" cstate="print"/>
          <a:srcRect/>
          <a:stretch>
            <a:fillRect/>
          </a:stretch>
        </p:blipFill>
        <p:spPr bwMode="auto">
          <a:xfrm>
            <a:off x="971600" y="2204864"/>
            <a:ext cx="276225" cy="323850"/>
          </a:xfrm>
          <a:prstGeom prst="rect">
            <a:avLst/>
          </a:prstGeom>
          <a:noFill/>
          <a:ln w="9525">
            <a:noFill/>
            <a:miter lim="800000"/>
            <a:headEnd/>
            <a:tailEnd/>
          </a:ln>
          <a:effectLst/>
        </p:spPr>
      </p:pic>
    </p:spTree>
    <p:extLst>
      <p:ext uri="{BB962C8B-B14F-4D97-AF65-F5344CB8AC3E}">
        <p14:creationId xmlns:p14="http://schemas.microsoft.com/office/powerpoint/2010/main" xmlns="" val="45669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1259632" y="2420888"/>
            <a:ext cx="7128792" cy="830997"/>
          </a:xfrm>
          <a:prstGeom prst="rect">
            <a:avLst/>
          </a:prstGeom>
          <a:noFill/>
        </p:spPr>
        <p:txBody>
          <a:bodyPr wrap="square" rtlCol="0">
            <a:spAutoFit/>
          </a:bodyPr>
          <a:lstStyle/>
          <a:p>
            <a:r>
              <a:rPr lang="en-US" sz="1600" dirty="0" smtClean="0"/>
              <a:t>Click on            to configure the Labdisc. On the “Logger setup” window, select the external temperature and humidity sensors. Select “1/sec” in “rate” and 1000 in “samples”.</a:t>
            </a:r>
            <a:endParaRPr lang="es-CL" sz="1600" dirty="0"/>
          </a:p>
        </p:txBody>
      </p:sp>
      <p:sp>
        <p:nvSpPr>
          <p:cNvPr id="1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Using</a:t>
            </a:r>
            <a:r>
              <a:rPr lang="es-ES_tradnl" sz="2400" b="1" baseline="30000" dirty="0" smtClean="0">
                <a:solidFill>
                  <a:schemeClr val="bg1"/>
                </a:solidFill>
              </a:rPr>
              <a:t> </a:t>
            </a:r>
            <a:r>
              <a:rPr lang="es-ES_tradnl" sz="2400" b="1" baseline="30000" dirty="0" err="1">
                <a:solidFill>
                  <a:schemeClr val="bg1"/>
                </a:solidFill>
              </a:rPr>
              <a:t>the</a:t>
            </a:r>
            <a:r>
              <a:rPr lang="es-ES_tradnl" sz="2400" b="1" baseline="30000" dirty="0">
                <a:solidFill>
                  <a:schemeClr val="bg1"/>
                </a:solidFill>
              </a:rPr>
              <a:t> </a:t>
            </a:r>
            <a:r>
              <a:rPr lang="es-ES_tradnl" sz="2400" b="1" baseline="30000" dirty="0" err="1">
                <a:solidFill>
                  <a:schemeClr val="bg1"/>
                </a:solidFill>
              </a:rPr>
              <a:t>Labdisc</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8" name="1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22" name="Picture 5"/>
          <p:cNvPicPr>
            <a:picLocks noChangeAspect="1" noChangeArrowheads="1"/>
          </p:cNvPicPr>
          <p:nvPr/>
        </p:nvPicPr>
        <p:blipFill>
          <a:blip r:embed="rId2" cstate="print"/>
          <a:srcRect/>
          <a:stretch>
            <a:fillRect/>
          </a:stretch>
        </p:blipFill>
        <p:spPr bwMode="auto">
          <a:xfrm>
            <a:off x="899592" y="2420888"/>
            <a:ext cx="314325" cy="295275"/>
          </a:xfrm>
          <a:prstGeom prst="rect">
            <a:avLst/>
          </a:prstGeom>
          <a:noFill/>
          <a:ln w="9525">
            <a:noFill/>
            <a:miter lim="800000"/>
            <a:headEnd/>
            <a:tailEnd/>
          </a:ln>
          <a:effectLst/>
        </p:spPr>
      </p:pic>
      <p:pic>
        <p:nvPicPr>
          <p:cNvPr id="23" name="22 Imagen"/>
          <p:cNvPicPr/>
          <p:nvPr/>
        </p:nvPicPr>
        <p:blipFill>
          <a:blip r:embed="rId3" cstate="print"/>
          <a:srcRect/>
          <a:stretch>
            <a:fillRect/>
          </a:stretch>
        </p:blipFill>
        <p:spPr bwMode="auto">
          <a:xfrm>
            <a:off x="3275856" y="3284984"/>
            <a:ext cx="2808312" cy="3212976"/>
          </a:xfrm>
          <a:prstGeom prst="rect">
            <a:avLst/>
          </a:prstGeom>
          <a:noFill/>
          <a:ln w="9525">
            <a:noFill/>
            <a:miter lim="800000"/>
            <a:headEnd/>
            <a:tailEnd/>
          </a:ln>
        </p:spPr>
      </p:pic>
      <p:pic>
        <p:nvPicPr>
          <p:cNvPr id="24" name="23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051720" y="2348880"/>
            <a:ext cx="386333" cy="362919"/>
          </a:xfrm>
          <a:prstGeom prst="rect">
            <a:avLst/>
          </a:prstGeom>
        </p:spPr>
      </p:pic>
    </p:spTree>
    <p:extLst>
      <p:ext uri="{BB962C8B-B14F-4D97-AF65-F5344CB8AC3E}">
        <p14:creationId xmlns:p14="http://schemas.microsoft.com/office/powerpoint/2010/main" xmlns="" val="3858338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Experiment</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2" name="11 CuadroTexto"/>
          <p:cNvSpPr txBox="1"/>
          <p:nvPr/>
        </p:nvSpPr>
        <p:spPr>
          <a:xfrm>
            <a:off x="1464855" y="2348880"/>
            <a:ext cx="6347505" cy="2369880"/>
          </a:xfrm>
          <a:prstGeom prst="rect">
            <a:avLst/>
          </a:prstGeom>
          <a:noFill/>
        </p:spPr>
        <p:txBody>
          <a:bodyPr wrap="square" rtlCol="0">
            <a:spAutoFit/>
          </a:bodyPr>
          <a:lstStyle/>
          <a:p>
            <a:pPr lvl="0"/>
            <a:r>
              <a:rPr lang="en-US" sz="1600" dirty="0" smtClean="0"/>
              <a:t>Hold the Labdisc in one hand and the external temperature probe tip between two fingers. </a:t>
            </a:r>
            <a:endParaRPr lang="es-CL" sz="1600" dirty="0" smtClean="0"/>
          </a:p>
          <a:p>
            <a:pPr lvl="0"/>
            <a:endParaRPr lang="es-CL" sz="1600" dirty="0"/>
          </a:p>
          <a:p>
            <a:pPr lvl="0"/>
            <a:r>
              <a:rPr lang="en-US" sz="1600" dirty="0" smtClean="0"/>
              <a:t>Start measuring by pressing            .</a:t>
            </a:r>
          </a:p>
          <a:p>
            <a:pPr lvl="0"/>
            <a:endParaRPr lang="en-US" sz="1600" dirty="0" smtClean="0"/>
          </a:p>
          <a:p>
            <a:r>
              <a:rPr lang="en-US" sz="1600" dirty="0" smtClean="0"/>
              <a:t>Cover your hand and the Labdisc with the plastic bag.</a:t>
            </a:r>
            <a:endParaRPr lang="es-CL" sz="1600" dirty="0" smtClean="0"/>
          </a:p>
          <a:p>
            <a:pPr lvl="0"/>
            <a:r>
              <a:rPr lang="en-US" sz="1600" dirty="0" smtClean="0"/>
              <a:t>   </a:t>
            </a:r>
          </a:p>
          <a:p>
            <a:pPr lvl="0"/>
            <a:endParaRPr lang="es-CL" sz="1600" dirty="0"/>
          </a:p>
          <a:p>
            <a:endParaRPr lang="es-CL"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4" name="13 Imagen"/>
          <p:cNvPicPr/>
          <p:nvPr/>
        </p:nvPicPr>
        <p:blipFill>
          <a:blip r:embed="rId3" cstate="print"/>
          <a:srcRect/>
          <a:stretch>
            <a:fillRect/>
          </a:stretch>
        </p:blipFill>
        <p:spPr bwMode="auto">
          <a:xfrm>
            <a:off x="3995936" y="2852936"/>
            <a:ext cx="421640" cy="516890"/>
          </a:xfrm>
          <a:prstGeom prst="rect">
            <a:avLst/>
          </a:prstGeom>
          <a:noFill/>
          <a:ln w="9525">
            <a:noFill/>
            <a:miter lim="800000"/>
            <a:headEnd/>
            <a:tailEnd/>
          </a:ln>
        </p:spPr>
      </p:pic>
      <p:pic>
        <p:nvPicPr>
          <p:cNvPr id="17" name="16 Imagen"/>
          <p:cNvPicPr/>
          <p:nvPr/>
        </p:nvPicPr>
        <p:blipFill>
          <a:blip r:embed="rId4" cstate="print"/>
          <a:srcRect/>
          <a:stretch>
            <a:fillRect/>
          </a:stretch>
        </p:blipFill>
        <p:spPr bwMode="auto">
          <a:xfrm>
            <a:off x="2987824" y="4077072"/>
            <a:ext cx="3240360" cy="2564904"/>
          </a:xfrm>
          <a:prstGeom prst="rect">
            <a:avLst/>
          </a:prstGeom>
          <a:noFill/>
          <a:ln w="9525">
            <a:noFill/>
            <a:miter lim="800000"/>
            <a:headEnd/>
            <a:tailEnd/>
          </a:ln>
        </p:spPr>
      </p:pic>
      <p:pic>
        <p:nvPicPr>
          <p:cNvPr id="18" name="Picture 6"/>
          <p:cNvPicPr>
            <a:picLocks noChangeAspect="1" noChangeArrowheads="1"/>
          </p:cNvPicPr>
          <p:nvPr/>
        </p:nvPicPr>
        <p:blipFill>
          <a:blip r:embed="rId5" cstate="print"/>
          <a:srcRect/>
          <a:stretch>
            <a:fillRect/>
          </a:stretch>
        </p:blipFill>
        <p:spPr bwMode="auto">
          <a:xfrm>
            <a:off x="1115616" y="3573016"/>
            <a:ext cx="304800" cy="314325"/>
          </a:xfrm>
          <a:prstGeom prst="rect">
            <a:avLst/>
          </a:prstGeom>
          <a:noFill/>
          <a:ln w="9525">
            <a:noFill/>
            <a:miter lim="800000"/>
            <a:headEnd/>
            <a:tailEnd/>
          </a:ln>
          <a:effectLst/>
        </p:spPr>
      </p:pic>
      <p:pic>
        <p:nvPicPr>
          <p:cNvPr id="20" name="Picture 2"/>
          <p:cNvPicPr>
            <a:picLocks noChangeAspect="1" noChangeArrowheads="1"/>
          </p:cNvPicPr>
          <p:nvPr/>
        </p:nvPicPr>
        <p:blipFill>
          <a:blip r:embed="rId6" cstate="print"/>
          <a:srcRect/>
          <a:stretch>
            <a:fillRect/>
          </a:stretch>
        </p:blipFill>
        <p:spPr bwMode="auto">
          <a:xfrm>
            <a:off x="1115616" y="2348880"/>
            <a:ext cx="333375" cy="333375"/>
          </a:xfrm>
          <a:prstGeom prst="rect">
            <a:avLst/>
          </a:prstGeom>
          <a:noFill/>
          <a:ln w="9525">
            <a:noFill/>
            <a:miter lim="800000"/>
            <a:headEnd/>
            <a:tailEnd/>
          </a:ln>
          <a:effectLst/>
        </p:spPr>
      </p:pic>
      <p:pic>
        <p:nvPicPr>
          <p:cNvPr id="21" name="Picture 3"/>
          <p:cNvPicPr>
            <a:picLocks noChangeAspect="1" noChangeArrowheads="1"/>
          </p:cNvPicPr>
          <p:nvPr/>
        </p:nvPicPr>
        <p:blipFill>
          <a:blip r:embed="rId7" cstate="print"/>
          <a:srcRect/>
          <a:stretch>
            <a:fillRect/>
          </a:stretch>
        </p:blipFill>
        <p:spPr bwMode="auto">
          <a:xfrm>
            <a:off x="1115616" y="3068960"/>
            <a:ext cx="314325" cy="304800"/>
          </a:xfrm>
          <a:prstGeom prst="rect">
            <a:avLst/>
          </a:prstGeom>
          <a:noFill/>
          <a:ln w="9525">
            <a:noFill/>
            <a:miter lim="800000"/>
            <a:headEnd/>
            <a:tailEnd/>
          </a:ln>
          <a:effectLst/>
        </p:spPr>
      </p:pic>
    </p:spTree>
    <p:extLst>
      <p:ext uri="{BB962C8B-B14F-4D97-AF65-F5344CB8AC3E}">
        <p14:creationId xmlns:p14="http://schemas.microsoft.com/office/powerpoint/2010/main" xmlns="" val="1440669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Experiment</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CuadroTexto"/>
          <p:cNvSpPr txBox="1"/>
          <p:nvPr/>
        </p:nvSpPr>
        <p:spPr>
          <a:xfrm>
            <a:off x="1619672" y="2348880"/>
            <a:ext cx="6347505" cy="2462213"/>
          </a:xfrm>
          <a:prstGeom prst="rect">
            <a:avLst/>
          </a:prstGeom>
          <a:noFill/>
        </p:spPr>
        <p:txBody>
          <a:bodyPr wrap="square" rtlCol="0">
            <a:spAutoFit/>
          </a:bodyPr>
          <a:lstStyle/>
          <a:p>
            <a:pPr lvl="0"/>
            <a:endParaRPr lang="es-CL" sz="1400" dirty="0" smtClean="0"/>
          </a:p>
          <a:p>
            <a:pPr lvl="0"/>
            <a:r>
              <a:rPr lang="en-US" sz="1600" dirty="0" smtClean="0"/>
              <a:t>Seal the system with the adhesive tape and record your sensations and observations during the experiment. </a:t>
            </a:r>
            <a:endParaRPr lang="es-CL" sz="1600" dirty="0" smtClean="0"/>
          </a:p>
          <a:p>
            <a:pPr lvl="0"/>
            <a:endParaRPr lang="es-CL" sz="2800" dirty="0" smtClean="0"/>
          </a:p>
          <a:p>
            <a:pPr lvl="0"/>
            <a:r>
              <a:rPr lang="en-US" sz="1600" dirty="0" smtClean="0"/>
              <a:t>Wait 10 minutes to remove the bag.</a:t>
            </a:r>
          </a:p>
          <a:p>
            <a:pPr lvl="0"/>
            <a:endParaRPr lang="es-CL" sz="1200" dirty="0" smtClean="0"/>
          </a:p>
          <a:p>
            <a:pPr lvl="0"/>
            <a:endParaRPr lang="en-US" sz="1600" dirty="0" smtClean="0"/>
          </a:p>
          <a:p>
            <a:pPr lvl="0"/>
            <a:r>
              <a:rPr lang="en-US" sz="1600" dirty="0" smtClean="0"/>
              <a:t>Stop the Labdisc by pressing              in the software.</a:t>
            </a:r>
            <a:endParaRPr lang="es-CL" sz="1600" dirty="0" smtClean="0"/>
          </a:p>
          <a:p>
            <a:endParaRPr lang="es-CL" dirty="0"/>
          </a:p>
        </p:txBody>
      </p:sp>
      <p:sp>
        <p:nvSpPr>
          <p:cNvPr id="14" name="13 CuadroTexto"/>
          <p:cNvSpPr txBox="1"/>
          <p:nvPr/>
        </p:nvSpPr>
        <p:spPr>
          <a:xfrm>
            <a:off x="1187624" y="4293096"/>
            <a:ext cx="348046" cy="307777"/>
          </a:xfrm>
          <a:prstGeom prst="rect">
            <a:avLst/>
          </a:prstGeom>
          <a:noFill/>
        </p:spPr>
        <p:txBody>
          <a:bodyPr wrap="square" rtlCol="0">
            <a:spAutoFit/>
          </a:bodyPr>
          <a:lstStyle/>
          <a:p>
            <a:r>
              <a:rPr lang="es-CL" sz="1400" dirty="0" smtClean="0"/>
              <a:t> </a:t>
            </a:r>
          </a:p>
        </p:txBody>
      </p:sp>
      <p:sp>
        <p:nvSpPr>
          <p:cNvPr id="10"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7" name="16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9" name="18 Imagen"/>
          <p:cNvPicPr/>
          <p:nvPr/>
        </p:nvPicPr>
        <p:blipFill>
          <a:blip r:embed="rId2" cstate="print"/>
          <a:srcRect/>
          <a:stretch>
            <a:fillRect/>
          </a:stretch>
        </p:blipFill>
        <p:spPr bwMode="auto">
          <a:xfrm>
            <a:off x="4139952" y="3933056"/>
            <a:ext cx="476885" cy="485140"/>
          </a:xfrm>
          <a:prstGeom prst="rect">
            <a:avLst/>
          </a:prstGeom>
          <a:noFill/>
          <a:ln w="9525">
            <a:noFill/>
            <a:miter lim="800000"/>
            <a:headEnd/>
            <a:tailEnd/>
          </a:ln>
        </p:spPr>
      </p:pic>
      <p:pic>
        <p:nvPicPr>
          <p:cNvPr id="9220" name="Picture 4"/>
          <p:cNvPicPr>
            <a:picLocks noChangeAspect="1" noChangeArrowheads="1"/>
          </p:cNvPicPr>
          <p:nvPr/>
        </p:nvPicPr>
        <p:blipFill>
          <a:blip r:embed="rId3" cstate="print"/>
          <a:srcRect/>
          <a:stretch>
            <a:fillRect/>
          </a:stretch>
        </p:blipFill>
        <p:spPr bwMode="auto">
          <a:xfrm>
            <a:off x="1259633" y="2420888"/>
            <a:ext cx="288032" cy="2068593"/>
          </a:xfrm>
          <a:prstGeom prst="rect">
            <a:avLst/>
          </a:prstGeom>
          <a:noFill/>
          <a:ln w="9525">
            <a:noFill/>
            <a:miter lim="800000"/>
            <a:headEnd/>
            <a:tailEnd/>
          </a:ln>
        </p:spPr>
      </p:pic>
    </p:spTree>
    <p:extLst>
      <p:ext uri="{BB962C8B-B14F-4D97-AF65-F5344CB8AC3E}">
        <p14:creationId xmlns:p14="http://schemas.microsoft.com/office/powerpoint/2010/main" xmlns="" val="1440669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CuadroTexto"/>
          <p:cNvSpPr txBox="1"/>
          <p:nvPr/>
        </p:nvSpPr>
        <p:spPr>
          <a:xfrm>
            <a:off x="1547664" y="2780928"/>
            <a:ext cx="6192688" cy="2062103"/>
          </a:xfrm>
          <a:prstGeom prst="rect">
            <a:avLst/>
          </a:prstGeom>
          <a:noFill/>
        </p:spPr>
        <p:txBody>
          <a:bodyPr wrap="square" rtlCol="0">
            <a:spAutoFit/>
          </a:bodyPr>
          <a:lstStyle/>
          <a:p>
            <a:pPr lvl="0"/>
            <a:r>
              <a:rPr lang="en-US" sz="1600" dirty="0" smtClean="0"/>
              <a:t>Observe the graph displayed on the screen.</a:t>
            </a:r>
            <a:endParaRPr lang="es-CL" sz="1600" dirty="0" smtClean="0"/>
          </a:p>
          <a:p>
            <a:pPr lvl="0"/>
            <a:endParaRPr lang="en-US" sz="1600" dirty="0" smtClean="0"/>
          </a:p>
          <a:p>
            <a:pPr lvl="0"/>
            <a:r>
              <a:rPr lang="en-US" sz="1600" dirty="0" smtClean="0"/>
              <a:t>Identify the maximum value and the stabilization value of the humidity and temperature curves, respectively. </a:t>
            </a:r>
            <a:endParaRPr lang="es-CL" sz="1600" dirty="0" smtClean="0"/>
          </a:p>
          <a:p>
            <a:pPr lvl="0"/>
            <a:endParaRPr lang="en-US" sz="1600" dirty="0" smtClean="0"/>
          </a:p>
          <a:p>
            <a:pPr lvl="0"/>
            <a:r>
              <a:rPr lang="en-US" sz="1600" dirty="0" smtClean="0"/>
              <a:t>Activate the markers          and select the points on each curve. If you want, label each one by pressing</a:t>
            </a:r>
            <a:r>
              <a:rPr lang="es-CL" sz="1600" dirty="0" smtClean="0"/>
              <a:t>         </a:t>
            </a:r>
            <a:r>
              <a:rPr lang="en-US" sz="1600" dirty="0" smtClean="0"/>
              <a:t>. . </a:t>
            </a:r>
            <a:endParaRPr lang="es-CL" sz="1600" dirty="0" smtClean="0"/>
          </a:p>
          <a:p>
            <a:endParaRPr lang="es-CL" sz="1600" dirty="0"/>
          </a:p>
        </p:txBody>
      </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416549" y="4300711"/>
            <a:ext cx="371475" cy="352425"/>
          </a:xfrm>
          <a:prstGeom prst="rect">
            <a:avLst/>
          </a:prstGeom>
        </p:spPr>
      </p:pic>
      <p:sp>
        <p:nvSpPr>
          <p:cNvPr id="11" name="10 Elipse"/>
          <p:cNvSpPr/>
          <p:nvPr/>
        </p:nvSpPr>
        <p:spPr>
          <a:xfrm>
            <a:off x="1340932" y="2831451"/>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2" name="11 CuadroTexto"/>
          <p:cNvSpPr txBox="1"/>
          <p:nvPr/>
        </p:nvSpPr>
        <p:spPr>
          <a:xfrm>
            <a:off x="1115616" y="2780928"/>
            <a:ext cx="476412" cy="307777"/>
          </a:xfrm>
          <a:prstGeom prst="rect">
            <a:avLst/>
          </a:prstGeom>
          <a:noFill/>
        </p:spPr>
        <p:txBody>
          <a:bodyPr wrap="none" rtlCol="0">
            <a:spAutoFit/>
          </a:bodyPr>
          <a:lstStyle/>
          <a:p>
            <a:r>
              <a:rPr lang="es-CL" sz="1400" dirty="0" smtClean="0"/>
              <a:t>     1</a:t>
            </a:r>
          </a:p>
        </p:txBody>
      </p:sp>
      <p:sp>
        <p:nvSpPr>
          <p:cNvPr id="13" name="12 Elipse"/>
          <p:cNvSpPr/>
          <p:nvPr/>
        </p:nvSpPr>
        <p:spPr>
          <a:xfrm>
            <a:off x="1332868" y="3366284"/>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4" name="13 CuadroTexto"/>
          <p:cNvSpPr txBox="1"/>
          <p:nvPr/>
        </p:nvSpPr>
        <p:spPr>
          <a:xfrm>
            <a:off x="1187624" y="3337247"/>
            <a:ext cx="420054" cy="307777"/>
          </a:xfrm>
          <a:prstGeom prst="rect">
            <a:avLst/>
          </a:prstGeom>
          <a:noFill/>
        </p:spPr>
        <p:txBody>
          <a:bodyPr wrap="square" rtlCol="0">
            <a:spAutoFit/>
          </a:bodyPr>
          <a:lstStyle/>
          <a:p>
            <a:r>
              <a:rPr lang="es-CL" sz="1400" dirty="0" smtClean="0"/>
              <a:t>   2</a:t>
            </a:r>
          </a:p>
        </p:txBody>
      </p:sp>
      <p:sp>
        <p:nvSpPr>
          <p:cNvPr id="15" name="14 Elipse"/>
          <p:cNvSpPr/>
          <p:nvPr/>
        </p:nvSpPr>
        <p:spPr>
          <a:xfrm>
            <a:off x="1362773" y="4077072"/>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6" name="15 CuadroTexto"/>
          <p:cNvSpPr txBox="1"/>
          <p:nvPr/>
        </p:nvSpPr>
        <p:spPr>
          <a:xfrm>
            <a:off x="1331640" y="4057327"/>
            <a:ext cx="276038" cy="307777"/>
          </a:xfrm>
          <a:prstGeom prst="rect">
            <a:avLst/>
          </a:prstGeom>
          <a:noFill/>
        </p:spPr>
        <p:txBody>
          <a:bodyPr wrap="none" rtlCol="0">
            <a:spAutoFit/>
          </a:bodyPr>
          <a:lstStyle/>
          <a:p>
            <a:r>
              <a:rPr lang="es-CL" sz="1400" dirty="0" smtClean="0"/>
              <a:t>3</a:t>
            </a:r>
          </a:p>
        </p:txBody>
      </p:sp>
      <p:sp>
        <p:nvSpPr>
          <p:cNvPr id="1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0" name="19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21" name="20 Imagen"/>
          <p:cNvPicPr/>
          <p:nvPr/>
        </p:nvPicPr>
        <p:blipFill>
          <a:blip r:embed="rId4" cstate="print"/>
          <a:srcRect/>
          <a:stretch>
            <a:fillRect/>
          </a:stretch>
        </p:blipFill>
        <p:spPr bwMode="auto">
          <a:xfrm>
            <a:off x="3419872" y="3933056"/>
            <a:ext cx="311150" cy="311150"/>
          </a:xfrm>
          <a:prstGeom prst="rect">
            <a:avLst/>
          </a:prstGeom>
          <a:noFill/>
          <a:ln w="9525">
            <a:noFill/>
            <a:miter lim="800000"/>
            <a:headEnd/>
            <a:tailEnd/>
          </a:ln>
        </p:spPr>
      </p:pic>
    </p:spTree>
    <p:extLst>
      <p:ext uri="{BB962C8B-B14F-4D97-AF65-F5344CB8AC3E}">
        <p14:creationId xmlns:p14="http://schemas.microsoft.com/office/powerpoint/2010/main" xmlns="" val="1311205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7961" y="2708922"/>
            <a:ext cx="6267450" cy="648070"/>
          </a:xfrm>
          <a:prstGeom prst="rect">
            <a:avLst/>
          </a:prstGeom>
        </p:spPr>
      </p:pic>
      <p:pic>
        <p:nvPicPr>
          <p:cNvPr id="2" name="1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9776" y="2636913"/>
            <a:ext cx="504825" cy="447675"/>
          </a:xfrm>
          <a:prstGeom prst="rect">
            <a:avLst/>
          </a:prstGeom>
        </p:spPr>
      </p:pic>
      <p:sp>
        <p:nvSpPr>
          <p:cNvPr id="8"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1" name="10 CuadroTexto"/>
          <p:cNvSpPr txBox="1"/>
          <p:nvPr/>
        </p:nvSpPr>
        <p:spPr>
          <a:xfrm>
            <a:off x="1835698" y="2780928"/>
            <a:ext cx="5729266" cy="523220"/>
          </a:xfrm>
          <a:prstGeom prst="rect">
            <a:avLst/>
          </a:prstGeom>
          <a:noFill/>
        </p:spPr>
        <p:txBody>
          <a:bodyPr wrap="square" rtlCol="0">
            <a:spAutoFit/>
          </a:bodyPr>
          <a:lstStyle/>
          <a:p>
            <a:r>
              <a:rPr lang="en-US" sz="1400" b="1" dirty="0" smtClean="0"/>
              <a:t>What similarities did you find between the temperature and humidity curves? Explain.</a:t>
            </a:r>
            <a:endParaRPr lang="es-CL" sz="1400" dirty="0"/>
          </a:p>
        </p:txBody>
      </p:sp>
      <p:pic>
        <p:nvPicPr>
          <p:cNvPr id="12" name="11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7961" y="3501009"/>
            <a:ext cx="6267450" cy="576064"/>
          </a:xfrm>
          <a:prstGeom prst="rect">
            <a:avLst/>
          </a:prstGeom>
        </p:spPr>
      </p:pic>
      <p:pic>
        <p:nvPicPr>
          <p:cNvPr id="13" name="12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9776" y="3429000"/>
            <a:ext cx="504825" cy="447675"/>
          </a:xfrm>
          <a:prstGeom prst="rect">
            <a:avLst/>
          </a:prstGeom>
        </p:spPr>
      </p:pic>
      <p:sp>
        <p:nvSpPr>
          <p:cNvPr id="14" name="13 CuadroTexto"/>
          <p:cNvSpPr txBox="1"/>
          <p:nvPr/>
        </p:nvSpPr>
        <p:spPr>
          <a:xfrm>
            <a:off x="1835697" y="3573016"/>
            <a:ext cx="5977707" cy="523220"/>
          </a:xfrm>
          <a:prstGeom prst="rect">
            <a:avLst/>
          </a:prstGeom>
          <a:noFill/>
        </p:spPr>
        <p:txBody>
          <a:bodyPr wrap="square" rtlCol="0">
            <a:spAutoFit/>
          </a:bodyPr>
          <a:lstStyle/>
          <a:p>
            <a:r>
              <a:rPr lang="en-US" sz="1400" b="1" dirty="0" smtClean="0"/>
              <a:t>How would you explain the time delay between the maximum values of both curves?</a:t>
            </a:r>
            <a:endParaRPr lang="es-CL" sz="1400" dirty="0"/>
          </a:p>
        </p:txBody>
      </p:sp>
      <p:pic>
        <p:nvPicPr>
          <p:cNvPr id="15" name="14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7960" y="4312841"/>
            <a:ext cx="6267450" cy="772343"/>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9775" y="4240833"/>
            <a:ext cx="504825" cy="447675"/>
          </a:xfrm>
          <a:prstGeom prst="rect">
            <a:avLst/>
          </a:prstGeom>
        </p:spPr>
      </p:pic>
      <p:sp>
        <p:nvSpPr>
          <p:cNvPr id="17" name="16 CuadroTexto"/>
          <p:cNvSpPr txBox="1"/>
          <p:nvPr/>
        </p:nvSpPr>
        <p:spPr>
          <a:xfrm>
            <a:off x="1835696" y="4446985"/>
            <a:ext cx="5977707" cy="523220"/>
          </a:xfrm>
          <a:prstGeom prst="rect">
            <a:avLst/>
          </a:prstGeom>
          <a:noFill/>
        </p:spPr>
        <p:txBody>
          <a:bodyPr wrap="square" rtlCol="0">
            <a:spAutoFit/>
          </a:bodyPr>
          <a:lstStyle/>
          <a:p>
            <a:r>
              <a:rPr lang="en-US" sz="1400" b="1" dirty="0" smtClean="0"/>
              <a:t>How did the results of the graph relate to the sensations your hand felt during the experiment?</a:t>
            </a:r>
            <a:endParaRPr lang="es-CL" sz="1400" dirty="0"/>
          </a:p>
        </p:txBody>
      </p:sp>
      <p:sp>
        <p:nvSpPr>
          <p:cNvPr id="23"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1449309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Rectángulo redondeado"/>
          <p:cNvSpPr/>
          <p:nvPr/>
        </p:nvSpPr>
        <p:spPr>
          <a:xfrm>
            <a:off x="1475656" y="2204864"/>
            <a:ext cx="6218873" cy="504056"/>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3" name="2 CuadroTexto"/>
          <p:cNvSpPr txBox="1"/>
          <p:nvPr/>
        </p:nvSpPr>
        <p:spPr>
          <a:xfrm>
            <a:off x="1763688" y="2276872"/>
            <a:ext cx="5654625" cy="523220"/>
          </a:xfrm>
          <a:prstGeom prst="rect">
            <a:avLst/>
          </a:prstGeom>
          <a:noFill/>
        </p:spPr>
        <p:txBody>
          <a:bodyPr wrap="none" rtlCol="0">
            <a:spAutoFit/>
          </a:bodyPr>
          <a:lstStyle/>
          <a:p>
            <a:r>
              <a:rPr lang="en-US" sz="1400" b="1" dirty="0">
                <a:solidFill>
                  <a:srgbClr val="F7B047"/>
                </a:solidFill>
              </a:rPr>
              <a:t>The graph below should be similar to the one the students came up with:</a:t>
            </a:r>
            <a:r>
              <a:rPr lang="en-US" sz="1400" i="1" dirty="0">
                <a:solidFill>
                  <a:srgbClr val="F7B047"/>
                </a:solidFill>
              </a:rPr>
              <a:t> </a:t>
            </a:r>
            <a:endParaRPr lang="es-CL" sz="1400" dirty="0">
              <a:solidFill>
                <a:srgbClr val="F7B047"/>
              </a:solidFill>
            </a:endParaRPr>
          </a:p>
          <a:p>
            <a:endParaRPr lang="es-CL" sz="14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3" name="12 Imagen" descr="graf.jpg"/>
          <p:cNvPicPr>
            <a:picLocks noChangeAspect="1"/>
          </p:cNvPicPr>
          <p:nvPr/>
        </p:nvPicPr>
        <p:blipFill>
          <a:blip r:embed="rId3" cstate="print"/>
          <a:stretch>
            <a:fillRect/>
          </a:stretch>
        </p:blipFill>
        <p:spPr>
          <a:xfrm>
            <a:off x="2483768" y="2924944"/>
            <a:ext cx="4248472" cy="3663305"/>
          </a:xfrm>
          <a:prstGeom prst="rect">
            <a:avLst/>
          </a:prstGeom>
        </p:spPr>
      </p:pic>
    </p:spTree>
    <p:extLst>
      <p:ext uri="{BB962C8B-B14F-4D97-AF65-F5344CB8AC3E}">
        <p14:creationId xmlns:p14="http://schemas.microsoft.com/office/powerpoint/2010/main" xmlns="" val="4042537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4"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5" name="14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6" name="1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21793" y="2152601"/>
            <a:ext cx="6267450" cy="772343"/>
          </a:xfrm>
          <a:prstGeom prst="rect">
            <a:avLst/>
          </a:prstGeom>
        </p:spPr>
      </p:pic>
      <p:pic>
        <p:nvPicPr>
          <p:cNvPr id="17" name="1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3608" y="2080593"/>
            <a:ext cx="504825" cy="447675"/>
          </a:xfrm>
          <a:prstGeom prst="rect">
            <a:avLst/>
          </a:prstGeom>
        </p:spPr>
      </p:pic>
      <p:sp>
        <p:nvSpPr>
          <p:cNvPr id="18" name="17 CuadroTexto"/>
          <p:cNvSpPr txBox="1"/>
          <p:nvPr/>
        </p:nvSpPr>
        <p:spPr>
          <a:xfrm>
            <a:off x="1539529" y="2286745"/>
            <a:ext cx="5977707" cy="523220"/>
          </a:xfrm>
          <a:prstGeom prst="rect">
            <a:avLst/>
          </a:prstGeom>
          <a:noFill/>
        </p:spPr>
        <p:txBody>
          <a:bodyPr wrap="square" rtlCol="0">
            <a:spAutoFit/>
          </a:bodyPr>
          <a:lstStyle/>
          <a:p>
            <a:r>
              <a:rPr lang="en-US" sz="1400" b="1" dirty="0" smtClean="0"/>
              <a:t>How does the humidity vary inside the plastic bag from the moment the temperature starts to rise?</a:t>
            </a:r>
          </a:p>
        </p:txBody>
      </p:sp>
      <p:pic>
        <p:nvPicPr>
          <p:cNvPr id="19" name="18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1640" y="2852936"/>
            <a:ext cx="6267450" cy="1035964"/>
          </a:xfrm>
          <a:prstGeom prst="rect">
            <a:avLst/>
          </a:prstGeom>
        </p:spPr>
      </p:pic>
      <p:sp>
        <p:nvSpPr>
          <p:cNvPr id="20" name="19 CuadroTexto"/>
          <p:cNvSpPr txBox="1"/>
          <p:nvPr/>
        </p:nvSpPr>
        <p:spPr>
          <a:xfrm>
            <a:off x="1547664" y="2924944"/>
            <a:ext cx="5904656" cy="954107"/>
          </a:xfrm>
          <a:prstGeom prst="rect">
            <a:avLst/>
          </a:prstGeom>
          <a:noFill/>
        </p:spPr>
        <p:txBody>
          <a:bodyPr wrap="square" rtlCol="0">
            <a:spAutoFit/>
          </a:bodyPr>
          <a:lstStyle/>
          <a:p>
            <a:r>
              <a:rPr lang="en-US" sz="1400" dirty="0" smtClean="0"/>
              <a:t>Students should recognize the moment at which the temperature starts to rise (around = ½ minute) by observing the graph. In this moment, the humidity curve suddenly starts to elevate, meaning the amount of water molecules in the air begin to rise inside the bag.</a:t>
            </a:r>
            <a:endParaRPr lang="es-CL" sz="1400" dirty="0"/>
          </a:p>
        </p:txBody>
      </p:sp>
      <p:pic>
        <p:nvPicPr>
          <p:cNvPr id="21" name="20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9785" y="4077072"/>
            <a:ext cx="6267450" cy="772343"/>
          </a:xfrm>
          <a:prstGeom prst="rect">
            <a:avLst/>
          </a:prstGeom>
        </p:spPr>
      </p:pic>
      <p:pic>
        <p:nvPicPr>
          <p:cNvPr id="22" name="21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71600" y="4005064"/>
            <a:ext cx="504825" cy="447675"/>
          </a:xfrm>
          <a:prstGeom prst="rect">
            <a:avLst/>
          </a:prstGeom>
        </p:spPr>
      </p:pic>
      <p:pic>
        <p:nvPicPr>
          <p:cNvPr id="23" name="22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259632" y="4653136"/>
            <a:ext cx="6267450" cy="1308027"/>
          </a:xfrm>
          <a:prstGeom prst="rect">
            <a:avLst/>
          </a:prstGeom>
        </p:spPr>
      </p:pic>
      <p:sp>
        <p:nvSpPr>
          <p:cNvPr id="24" name="23 CuadroTexto"/>
          <p:cNvSpPr txBox="1"/>
          <p:nvPr/>
        </p:nvSpPr>
        <p:spPr>
          <a:xfrm>
            <a:off x="1331640" y="4149080"/>
            <a:ext cx="6120680" cy="1600438"/>
          </a:xfrm>
          <a:prstGeom prst="rect">
            <a:avLst/>
          </a:prstGeom>
          <a:noFill/>
        </p:spPr>
        <p:txBody>
          <a:bodyPr wrap="square" rtlCol="0">
            <a:spAutoFit/>
          </a:bodyPr>
          <a:lstStyle/>
          <a:p>
            <a:r>
              <a:rPr lang="en-US" sz="1400" b="1" dirty="0" smtClean="0"/>
              <a:t>What happens with the environmental temperature from the moment at which the relative humidity reaches its maximum value? Explain. </a:t>
            </a:r>
          </a:p>
          <a:p>
            <a:endParaRPr lang="en-US" sz="1400" b="1" dirty="0" smtClean="0"/>
          </a:p>
          <a:p>
            <a:r>
              <a:rPr lang="en-US" sz="1400" dirty="0" smtClean="0"/>
              <a:t>Students should recognize that starting from the moment at which humidity reaches its maximum point (around t= 3 minutes), the temperature curve changes its variation rate. The temperature continues rising but the slope decreases with time, i.e. it gets hotter, but at a slower rate.</a:t>
            </a:r>
            <a:endParaRPr lang="es-CL" sz="1400" dirty="0"/>
          </a:p>
        </p:txBody>
      </p:sp>
    </p:spTree>
    <p:extLst>
      <p:ext uri="{BB962C8B-B14F-4D97-AF65-F5344CB8AC3E}">
        <p14:creationId xmlns:p14="http://schemas.microsoft.com/office/powerpoint/2010/main" xmlns="" val="18069220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31218" y="2609060"/>
            <a:ext cx="6267450" cy="1035964"/>
          </a:xfrm>
          <a:prstGeom prst="rect">
            <a:avLst/>
          </a:prstGeom>
        </p:spPr>
      </p:pic>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9" name="8 CuadroTexto"/>
          <p:cNvSpPr txBox="1"/>
          <p:nvPr/>
        </p:nvSpPr>
        <p:spPr>
          <a:xfrm>
            <a:off x="1601686" y="2431563"/>
            <a:ext cx="5835755" cy="1107996"/>
          </a:xfrm>
          <a:prstGeom prst="rect">
            <a:avLst/>
          </a:prstGeom>
          <a:noFill/>
        </p:spPr>
        <p:txBody>
          <a:bodyPr wrap="square" rtlCol="0">
            <a:spAutoFit/>
          </a:bodyPr>
          <a:lstStyle/>
          <a:p>
            <a:r>
              <a:rPr lang="en-US" sz="1400" b="1" dirty="0"/>
              <a:t>How are warm colors produced in the upper and middle areas of the flame? </a:t>
            </a:r>
            <a:endParaRPr lang="es-CL" sz="1400" dirty="0"/>
          </a:p>
          <a:p>
            <a:endParaRPr lang="en-US" sz="1300" dirty="0"/>
          </a:p>
          <a:p>
            <a:r>
              <a:rPr lang="en-US" sz="1300" dirty="0"/>
              <a:t>Students should remember from the theoretical background that the carbon particles are heated by the exothermic energy. The carbon then becomes incandescent and emits light near to the infrared spectrum. </a:t>
            </a:r>
            <a:endParaRPr lang="es-CL"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3" name="12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21793" y="2276872"/>
            <a:ext cx="6267450" cy="628327"/>
          </a:xfrm>
          <a:prstGeom prst="rect">
            <a:avLst/>
          </a:prstGeom>
        </p:spPr>
      </p:pic>
      <p:pic>
        <p:nvPicPr>
          <p:cNvPr id="14" name="13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43608" y="2189237"/>
            <a:ext cx="504825" cy="447675"/>
          </a:xfrm>
          <a:prstGeom prst="rect">
            <a:avLst/>
          </a:prstGeom>
        </p:spPr>
      </p:pic>
      <p:pic>
        <p:nvPicPr>
          <p:cNvPr id="15" name="14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31640" y="2852936"/>
            <a:ext cx="6267450" cy="1035964"/>
          </a:xfrm>
          <a:prstGeom prst="rect">
            <a:avLst/>
          </a:prstGeom>
        </p:spPr>
      </p:pic>
      <p:pic>
        <p:nvPicPr>
          <p:cNvPr id="16" name="15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49785" y="4077072"/>
            <a:ext cx="6267450" cy="772343"/>
          </a:xfrm>
          <a:prstGeom prst="rect">
            <a:avLst/>
          </a:prstGeom>
        </p:spPr>
      </p:pic>
      <p:pic>
        <p:nvPicPr>
          <p:cNvPr id="17" name="16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971600" y="4005064"/>
            <a:ext cx="504825" cy="447675"/>
          </a:xfrm>
          <a:prstGeom prst="rect">
            <a:avLst/>
          </a:prstGeom>
        </p:spPr>
      </p:pic>
      <p:pic>
        <p:nvPicPr>
          <p:cNvPr id="18" name="17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59632" y="4653136"/>
            <a:ext cx="6267450" cy="1308027"/>
          </a:xfrm>
          <a:prstGeom prst="rect">
            <a:avLst/>
          </a:prstGeom>
        </p:spPr>
      </p:pic>
      <p:sp>
        <p:nvSpPr>
          <p:cNvPr id="19" name="18 CuadroTexto"/>
          <p:cNvSpPr txBox="1"/>
          <p:nvPr/>
        </p:nvSpPr>
        <p:spPr>
          <a:xfrm>
            <a:off x="1539529" y="2286745"/>
            <a:ext cx="5977707" cy="1384995"/>
          </a:xfrm>
          <a:prstGeom prst="rect">
            <a:avLst/>
          </a:prstGeom>
          <a:noFill/>
        </p:spPr>
        <p:txBody>
          <a:bodyPr wrap="square" rtlCol="0">
            <a:spAutoFit/>
          </a:bodyPr>
          <a:lstStyle/>
          <a:p>
            <a:r>
              <a:rPr lang="en-US" sz="1400" b="1" dirty="0" smtClean="0"/>
              <a:t>Why do you think the temperature rises in same the time period in which the humidity reached the maximum value? </a:t>
            </a:r>
          </a:p>
          <a:p>
            <a:endParaRPr lang="en-US" sz="1400" b="1" dirty="0" smtClean="0"/>
          </a:p>
          <a:p>
            <a:r>
              <a:rPr lang="en-US" sz="1400" dirty="0" smtClean="0"/>
              <a:t>Students should think about the heat increase as the hand is covered with a plastic bag, preventing the sweat vapors from releasing into the air. This stops the evaporation process, which is the mechanism that cools our hand.</a:t>
            </a:r>
            <a:endParaRPr lang="en-US" sz="1400" b="1" dirty="0" smtClean="0"/>
          </a:p>
        </p:txBody>
      </p:sp>
      <p:sp>
        <p:nvSpPr>
          <p:cNvPr id="20" name="19 CuadroTexto"/>
          <p:cNvSpPr txBox="1"/>
          <p:nvPr/>
        </p:nvSpPr>
        <p:spPr>
          <a:xfrm>
            <a:off x="1475656" y="4149080"/>
            <a:ext cx="5977707" cy="1815882"/>
          </a:xfrm>
          <a:prstGeom prst="rect">
            <a:avLst/>
          </a:prstGeom>
          <a:noFill/>
        </p:spPr>
        <p:txBody>
          <a:bodyPr wrap="square" rtlCol="0">
            <a:spAutoFit/>
          </a:bodyPr>
          <a:lstStyle/>
          <a:p>
            <a:r>
              <a:rPr lang="en-US" sz="1400" b="1" dirty="0" smtClean="0"/>
              <a:t>Why do you think the humidity falls compared to temperature, during the last period of time? </a:t>
            </a:r>
          </a:p>
          <a:p>
            <a:endParaRPr lang="en-US" sz="1000" b="1" dirty="0" smtClean="0"/>
          </a:p>
          <a:p>
            <a:r>
              <a:rPr lang="en-US" sz="1400" dirty="0" smtClean="0"/>
              <a:t>In the last period of time, the water molecule concentration inside the plastic bag falls. This happens because it reaches a steam saturation point, and starts to condense water back to the liquid phase. It is important to mention that the temperature keeps constant because it has already achieved a thermal equilibrium with the steam, before starting the condensation process.</a:t>
            </a:r>
            <a:endParaRPr lang="en-US" sz="1400" b="1" dirty="0" smtClean="0"/>
          </a:p>
        </p:txBody>
      </p:sp>
    </p:spTree>
    <p:extLst>
      <p:ext uri="{BB962C8B-B14F-4D97-AF65-F5344CB8AC3E}">
        <p14:creationId xmlns:p14="http://schemas.microsoft.com/office/powerpoint/2010/main" xmlns="" val="2692753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4 Rectángulo redondeado"/>
          <p:cNvSpPr/>
          <p:nvPr/>
        </p:nvSpPr>
        <p:spPr>
          <a:xfrm>
            <a:off x="1403648" y="2636912"/>
            <a:ext cx="6004715" cy="1224136"/>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
        <p:nvSpPr>
          <p:cNvPr id="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Objective</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3" name="2 CuadroTexto"/>
          <p:cNvSpPr txBox="1"/>
          <p:nvPr/>
        </p:nvSpPr>
        <p:spPr>
          <a:xfrm>
            <a:off x="1547664" y="2708920"/>
            <a:ext cx="5865559" cy="1077218"/>
          </a:xfrm>
          <a:prstGeom prst="rect">
            <a:avLst/>
          </a:prstGeom>
          <a:noFill/>
        </p:spPr>
        <p:txBody>
          <a:bodyPr wrap="square" rtlCol="0">
            <a:spAutoFit/>
          </a:bodyPr>
          <a:lstStyle/>
          <a:p>
            <a:r>
              <a:rPr lang="en-US" sz="1600" dirty="0" smtClean="0"/>
              <a:t>The purpose of this activity is to study our body’s cooling system while measuring skin temperature and sweat production. We will create a hypothesis and proceed to test it using the Labdisc humidity and temperature sensors.</a:t>
            </a:r>
            <a:endParaRPr lang="es-CL" sz="1600" dirty="0"/>
          </a:p>
        </p:txBody>
      </p:sp>
    </p:spTree>
    <p:extLst>
      <p:ext uri="{BB962C8B-B14F-4D97-AF65-F5344CB8AC3E}">
        <p14:creationId xmlns:p14="http://schemas.microsoft.com/office/powerpoint/2010/main" xmlns="" val="890106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
        <p:nvSpPr>
          <p:cNvPr id="21" name="20 Rectángulo redondeado"/>
          <p:cNvSpPr/>
          <p:nvPr/>
        </p:nvSpPr>
        <p:spPr>
          <a:xfrm>
            <a:off x="1619672" y="2708920"/>
            <a:ext cx="5976663" cy="3240360"/>
          </a:xfrm>
          <a:prstGeom prst="roundRect">
            <a:avLst/>
          </a:prstGeom>
          <a:solidFill>
            <a:srgbClr val="23BFB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25" name="24 Rectángulo redondeado"/>
          <p:cNvSpPr/>
          <p:nvPr/>
        </p:nvSpPr>
        <p:spPr>
          <a:xfrm>
            <a:off x="1619672" y="5301208"/>
            <a:ext cx="5976664" cy="648072"/>
          </a:xfrm>
          <a:prstGeom prst="roundRect">
            <a:avLst/>
          </a:prstGeom>
          <a:solidFill>
            <a:srgbClr val="23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7" name="26 Rectángulo redondeado"/>
          <p:cNvSpPr/>
          <p:nvPr/>
        </p:nvSpPr>
        <p:spPr>
          <a:xfrm>
            <a:off x="1619672" y="2852936"/>
            <a:ext cx="5976664" cy="648072"/>
          </a:xfrm>
          <a:prstGeom prst="roundRect">
            <a:avLst/>
          </a:prstGeom>
          <a:solidFill>
            <a:srgbClr val="23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1" name="30 Rectángulo redondeado"/>
          <p:cNvSpPr/>
          <p:nvPr/>
        </p:nvSpPr>
        <p:spPr>
          <a:xfrm>
            <a:off x="1619672" y="2492896"/>
            <a:ext cx="5976664" cy="360040"/>
          </a:xfrm>
          <a:prstGeom prst="roundRect">
            <a:avLst/>
          </a:prstGeom>
          <a:solidFill>
            <a:srgbClr val="1A9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3" name="32 Rectángulo"/>
          <p:cNvSpPr/>
          <p:nvPr/>
        </p:nvSpPr>
        <p:spPr>
          <a:xfrm>
            <a:off x="1619672" y="2708920"/>
            <a:ext cx="5976664" cy="216024"/>
          </a:xfrm>
          <a:prstGeom prst="rect">
            <a:avLst/>
          </a:prstGeom>
          <a:solidFill>
            <a:srgbClr val="1A9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4" name="33 CuadroTexto"/>
          <p:cNvSpPr txBox="1"/>
          <p:nvPr/>
        </p:nvSpPr>
        <p:spPr>
          <a:xfrm>
            <a:off x="1619672" y="2492896"/>
            <a:ext cx="5977707" cy="3416320"/>
          </a:xfrm>
          <a:prstGeom prst="rect">
            <a:avLst/>
          </a:prstGeom>
          <a:noFill/>
        </p:spPr>
        <p:txBody>
          <a:bodyPr wrap="square" rtlCol="0">
            <a:spAutoFit/>
          </a:bodyPr>
          <a:lstStyle/>
          <a:p>
            <a:r>
              <a:rPr lang="en-US" sz="1400" b="1" dirty="0" smtClean="0"/>
              <a:t> Students should reach following conclusions:</a:t>
            </a:r>
          </a:p>
          <a:p>
            <a:endParaRPr lang="en-US" sz="1000" b="1" dirty="0" smtClean="0"/>
          </a:p>
          <a:p>
            <a:endParaRPr lang="en-US" sz="1000" b="1" dirty="0" smtClean="0"/>
          </a:p>
          <a:p>
            <a:r>
              <a:rPr lang="en-US" sz="1400" dirty="0" smtClean="0"/>
              <a:t>Students should understand that the skin of the hand reaches a thermal equilibrium with the surrounding air, by the following processes: </a:t>
            </a:r>
          </a:p>
          <a:p>
            <a:endParaRPr lang="en-US" sz="1400" dirty="0" smtClean="0"/>
          </a:p>
          <a:p>
            <a:r>
              <a:rPr lang="en-US" sz="1400" dirty="0" smtClean="0"/>
              <a:t>• Heat transfer: The transfer of heat in the form of radiation, from the hand to the air. Because of this process, the air temperature rises, triggering sweat production. The sweat exuded through the skin is at the same temperature as the rest of the body. </a:t>
            </a:r>
          </a:p>
          <a:p>
            <a:r>
              <a:rPr lang="en-US" sz="1400" dirty="0" smtClean="0"/>
              <a:t>• Sweat evaporation inside the bag: The space inside the bag gets full of steam with the body-temperature, rising the temperature of the bag. </a:t>
            </a:r>
          </a:p>
          <a:p>
            <a:r>
              <a:rPr lang="en-US" sz="1400" dirty="0" smtClean="0"/>
              <a:t>• Heat transfer: The transfer of heat between the steam and the air, reaching a thermal equilibrium, raising the temperature of the bag. </a:t>
            </a:r>
          </a:p>
          <a:p>
            <a:r>
              <a:rPr lang="en-US" sz="1400" dirty="0" smtClean="0"/>
              <a:t>• Air saturation: The process of condensation causes a decrease in humidity, without causing a drop in environmental temperature.</a:t>
            </a:r>
            <a:endParaRPr lang="en-US" sz="1400" b="1" dirty="0" smtClean="0"/>
          </a:p>
        </p:txBody>
      </p:sp>
    </p:spTree>
    <p:extLst>
      <p:ext uri="{BB962C8B-B14F-4D97-AF65-F5344CB8AC3E}">
        <p14:creationId xmlns:p14="http://schemas.microsoft.com/office/powerpoint/2010/main" xmlns="" val="2692753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31218" y="2681068"/>
            <a:ext cx="6267450" cy="1179980"/>
          </a:xfrm>
          <a:prstGeom prst="rect">
            <a:avLst/>
          </a:prstGeom>
        </p:spPr>
      </p:pic>
      <p:pic>
        <p:nvPicPr>
          <p:cNvPr id="12" name="11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Activities</a:t>
            </a:r>
            <a:r>
              <a:rPr lang="es-ES_tradnl" sz="2400" b="1" baseline="30000" dirty="0" smtClean="0">
                <a:solidFill>
                  <a:schemeClr val="bg1"/>
                </a:solidFill>
              </a:rPr>
              <a:t> </a:t>
            </a:r>
            <a:r>
              <a:rPr lang="es-ES_tradnl" sz="2400" b="1" baseline="30000" dirty="0" err="1" smtClean="0">
                <a:solidFill>
                  <a:schemeClr val="bg1"/>
                </a:solidFill>
              </a:rPr>
              <a:t>for</a:t>
            </a:r>
            <a:r>
              <a:rPr lang="es-ES_tradnl" sz="2400" b="1" baseline="30000" dirty="0" smtClean="0">
                <a:solidFill>
                  <a:schemeClr val="bg1"/>
                </a:solidFill>
              </a:rPr>
              <a:t> </a:t>
            </a:r>
            <a:r>
              <a:rPr lang="es-ES_tradnl" sz="2400" b="1" baseline="30000" dirty="0" err="1" smtClean="0">
                <a:solidFill>
                  <a:schemeClr val="bg1"/>
                </a:solidFill>
              </a:rPr>
              <a:t>further</a:t>
            </a:r>
            <a:r>
              <a:rPr lang="es-ES_tradnl" sz="2400" b="1" baseline="30000" dirty="0" smtClean="0">
                <a:solidFill>
                  <a:schemeClr val="bg1"/>
                </a:solidFill>
              </a:rPr>
              <a:t> </a:t>
            </a:r>
            <a:r>
              <a:rPr lang="es-ES_tradnl" sz="2400" b="1" baseline="30000" dirty="0" err="1" smtClean="0">
                <a:solidFill>
                  <a:schemeClr val="bg1"/>
                </a:solidFill>
              </a:rPr>
              <a:t>application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619672" y="2564904"/>
            <a:ext cx="5996982" cy="1169551"/>
          </a:xfrm>
          <a:prstGeom prst="rect">
            <a:avLst/>
          </a:prstGeom>
          <a:noFill/>
        </p:spPr>
        <p:txBody>
          <a:bodyPr wrap="square" rtlCol="0">
            <a:spAutoFit/>
          </a:bodyPr>
          <a:lstStyle/>
          <a:p>
            <a:r>
              <a:rPr lang="en-US" sz="1400" b="1" dirty="0" smtClean="0"/>
              <a:t>What would you do to cool down the road surface on a sunny day? </a:t>
            </a:r>
          </a:p>
          <a:p>
            <a:endParaRPr lang="en-US" sz="1400" b="1" dirty="0" smtClean="0"/>
          </a:p>
          <a:p>
            <a:r>
              <a:rPr lang="en-US" sz="1400" dirty="0" smtClean="0"/>
              <a:t>Students should suggest wetting the road surface with cold water, so that both materials may achieve a thermal equilibrium. This way, the water would absorb a great amount of thermal energy without significantly raising its temperature.</a:t>
            </a:r>
            <a:endParaRPr lang="es-CL" sz="1300" dirty="0"/>
          </a:p>
        </p:txBody>
      </p:sp>
      <p:pic>
        <p:nvPicPr>
          <p:cNvPr id="13" name="12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31218" y="4409260"/>
            <a:ext cx="6267450" cy="1323996"/>
          </a:xfrm>
          <a:prstGeom prst="rect">
            <a:avLst/>
          </a:prstGeom>
        </p:spPr>
      </p:pic>
      <p:pic>
        <p:nvPicPr>
          <p:cNvPr id="14" name="13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54993" y="4067919"/>
            <a:ext cx="6543675" cy="657225"/>
          </a:xfrm>
          <a:prstGeom prst="rect">
            <a:avLst/>
          </a:prstGeom>
        </p:spPr>
      </p:pic>
      <p:sp>
        <p:nvSpPr>
          <p:cNvPr id="15" name="14 CuadroTexto"/>
          <p:cNvSpPr txBox="1"/>
          <p:nvPr/>
        </p:nvSpPr>
        <p:spPr>
          <a:xfrm>
            <a:off x="1601686" y="4193793"/>
            <a:ext cx="5996982" cy="1508105"/>
          </a:xfrm>
          <a:prstGeom prst="rect">
            <a:avLst/>
          </a:prstGeom>
          <a:noFill/>
        </p:spPr>
        <p:txBody>
          <a:bodyPr wrap="square" rtlCol="0">
            <a:spAutoFit/>
          </a:bodyPr>
          <a:lstStyle/>
          <a:p>
            <a:r>
              <a:rPr lang="en-US" sz="1400" b="1" dirty="0" smtClean="0"/>
              <a:t>How would you explain that the water in the pool feels warmer at night than during the afternoon? </a:t>
            </a:r>
          </a:p>
          <a:p>
            <a:endParaRPr lang="en-US" sz="800" b="1" dirty="0" smtClean="0"/>
          </a:p>
          <a:p>
            <a:r>
              <a:rPr lang="en-US" sz="1400" dirty="0" smtClean="0"/>
              <a:t>Students should relate this question to the thermal inertia of water. According to this concept, the pool will absorb heat all day from the sun to achieve a thermal equilibrium. During the night it will lose the heat very slowly to reach a thermal equilibrium with the cold night air.</a:t>
            </a:r>
            <a:endParaRPr lang="es-CL"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1257748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31218" y="2681068"/>
            <a:ext cx="6267450" cy="1251988"/>
          </a:xfrm>
          <a:prstGeom prst="rect">
            <a:avLst/>
          </a:prstGeom>
        </p:spPr>
      </p:pic>
      <p:pic>
        <p:nvPicPr>
          <p:cNvPr id="12" name="11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Activities</a:t>
            </a:r>
            <a:r>
              <a:rPr lang="es-ES_tradnl" sz="2400" b="1" baseline="30000" dirty="0" smtClean="0">
                <a:solidFill>
                  <a:schemeClr val="bg1"/>
                </a:solidFill>
              </a:rPr>
              <a:t> </a:t>
            </a:r>
            <a:r>
              <a:rPr lang="es-ES_tradnl" sz="2400" b="1" baseline="30000" dirty="0" err="1" smtClean="0">
                <a:solidFill>
                  <a:schemeClr val="bg1"/>
                </a:solidFill>
              </a:rPr>
              <a:t>for</a:t>
            </a:r>
            <a:r>
              <a:rPr lang="es-ES_tradnl" sz="2400" b="1" baseline="30000" dirty="0" smtClean="0">
                <a:solidFill>
                  <a:schemeClr val="bg1"/>
                </a:solidFill>
              </a:rPr>
              <a:t> </a:t>
            </a:r>
            <a:r>
              <a:rPr lang="es-ES_tradnl" sz="2400" b="1" baseline="30000" dirty="0" err="1" smtClean="0">
                <a:solidFill>
                  <a:schemeClr val="bg1"/>
                </a:solidFill>
              </a:rPr>
              <a:t>further</a:t>
            </a:r>
            <a:r>
              <a:rPr lang="es-ES_tradnl" sz="2400" b="1" baseline="30000" dirty="0" smtClean="0">
                <a:solidFill>
                  <a:schemeClr val="bg1"/>
                </a:solidFill>
              </a:rPr>
              <a:t> </a:t>
            </a:r>
            <a:r>
              <a:rPr lang="es-ES_tradnl" sz="2400" b="1" baseline="30000" dirty="0" err="1" smtClean="0">
                <a:solidFill>
                  <a:schemeClr val="bg1"/>
                </a:solidFill>
              </a:rPr>
              <a:t>application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547664" y="2564904"/>
            <a:ext cx="5996982" cy="1384995"/>
          </a:xfrm>
          <a:prstGeom prst="rect">
            <a:avLst/>
          </a:prstGeom>
          <a:noFill/>
        </p:spPr>
        <p:txBody>
          <a:bodyPr wrap="square" rtlCol="0">
            <a:spAutoFit/>
          </a:bodyPr>
          <a:lstStyle/>
          <a:p>
            <a:r>
              <a:rPr lang="en-US" sz="1400" b="1" dirty="0" smtClean="0"/>
              <a:t>Why is it dangerous to submerge in very cold water? Explain. </a:t>
            </a:r>
          </a:p>
          <a:p>
            <a:endParaRPr lang="en-US" sz="1400" b="1" dirty="0" smtClean="0"/>
          </a:p>
          <a:p>
            <a:r>
              <a:rPr lang="en-US" sz="1400" dirty="0" smtClean="0"/>
              <a:t>Students should point out that our body is composed mainly of water, being able to absorb or emit a lot of heat without changing its temperature very much. The danger of submerging completely in cold water is hypothermia, due to a great heat transfer to the cold water in order to reach thermal equilibrium.</a:t>
            </a:r>
            <a:endParaRPr lang="es-CL" sz="1300" dirty="0"/>
          </a:p>
        </p:txBody>
      </p:sp>
      <p:pic>
        <p:nvPicPr>
          <p:cNvPr id="13" name="12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31218" y="4409260"/>
            <a:ext cx="6267450" cy="1323996"/>
          </a:xfrm>
          <a:prstGeom prst="rect">
            <a:avLst/>
          </a:prstGeom>
        </p:spPr>
      </p:pic>
      <p:pic>
        <p:nvPicPr>
          <p:cNvPr id="14" name="13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4993" y="4067919"/>
            <a:ext cx="6543675" cy="657225"/>
          </a:xfrm>
          <a:prstGeom prst="rect">
            <a:avLst/>
          </a:prstGeom>
        </p:spPr>
      </p:pic>
      <p:sp>
        <p:nvSpPr>
          <p:cNvPr id="15" name="14 CuadroTexto"/>
          <p:cNvSpPr txBox="1"/>
          <p:nvPr/>
        </p:nvSpPr>
        <p:spPr>
          <a:xfrm>
            <a:off x="1547664" y="4365104"/>
            <a:ext cx="6048672" cy="1440160"/>
          </a:xfrm>
          <a:prstGeom prst="rect">
            <a:avLst/>
          </a:prstGeom>
          <a:noFill/>
        </p:spPr>
        <p:txBody>
          <a:bodyPr wrap="square" rtlCol="0">
            <a:spAutoFit/>
          </a:bodyPr>
          <a:lstStyle/>
          <a:p>
            <a:r>
              <a:rPr lang="en-US" sz="1400" b="1" dirty="0" smtClean="0"/>
              <a:t>How would you explain the low temperature variations in coastal areas?</a:t>
            </a:r>
          </a:p>
          <a:p>
            <a:r>
              <a:rPr lang="en-US" sz="1400" b="1" dirty="0" smtClean="0"/>
              <a:t> </a:t>
            </a:r>
          </a:p>
          <a:p>
            <a:r>
              <a:rPr lang="en-US" sz="1400" dirty="0" smtClean="0"/>
              <a:t>Students should mention the great concentration of water particles in the coastal atmosphere due to proximity to the sea. This acts as a temperature buffer because of the property of absorbing or emitting heat according to environmental conditions during the year.</a:t>
            </a:r>
            <a:endParaRPr lang="es-CL"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12577484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164999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CuadroTexto"/>
          <p:cNvSpPr txBox="1"/>
          <p:nvPr/>
        </p:nvSpPr>
        <p:spPr>
          <a:xfrm>
            <a:off x="1259632" y="2924944"/>
            <a:ext cx="6537672" cy="1815882"/>
          </a:xfrm>
          <a:prstGeom prst="rect">
            <a:avLst/>
          </a:prstGeom>
          <a:noFill/>
        </p:spPr>
        <p:txBody>
          <a:bodyPr wrap="square" rtlCol="0">
            <a:spAutoFit/>
          </a:bodyPr>
          <a:lstStyle/>
          <a:p>
            <a:r>
              <a:rPr lang="en-US" sz="1600" dirty="0" smtClean="0"/>
              <a:t>Have you ever experienced very high temperatures or felt extreme stress? Your body will have responded by exuding little drops of water through the pores of your skin. </a:t>
            </a:r>
          </a:p>
          <a:p>
            <a:r>
              <a:rPr lang="en-US" sz="1600" dirty="0" smtClean="0"/>
              <a:t>Usually we think of this as unpleasant or irritating because it makes our clothes wet and can even make us smell bad. However, perspiration is a very important physiological process that is vital in maintaining our body temperature via the evaporation of water for thermoregulation. </a:t>
            </a:r>
            <a:endParaRPr lang="es-CL" sz="1600" dirty="0"/>
          </a:p>
        </p:txBody>
      </p:sp>
      <p:sp>
        <p:nvSpPr>
          <p:cNvPr id="1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197866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89971" y="2637414"/>
            <a:ext cx="6267450" cy="447675"/>
          </a:xfrm>
          <a:prstGeom prst="rect">
            <a:avLst/>
          </a:prstGeom>
        </p:spPr>
      </p:pic>
      <p:pic>
        <p:nvPicPr>
          <p:cNvPr id="11" name="10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75658" y="2495228"/>
            <a:ext cx="428625" cy="438150"/>
          </a:xfrm>
          <a:prstGeom prst="rect">
            <a:avLst/>
          </a:prstGeom>
        </p:spPr>
      </p:pic>
      <p:sp>
        <p:nvSpPr>
          <p:cNvPr id="13" name="12 CuadroTexto"/>
          <p:cNvSpPr txBox="1"/>
          <p:nvPr/>
        </p:nvSpPr>
        <p:spPr>
          <a:xfrm>
            <a:off x="2112783" y="2708920"/>
            <a:ext cx="4969950" cy="307777"/>
          </a:xfrm>
          <a:prstGeom prst="rect">
            <a:avLst/>
          </a:prstGeom>
          <a:noFill/>
        </p:spPr>
        <p:txBody>
          <a:bodyPr wrap="none" rtlCol="0">
            <a:spAutoFit/>
          </a:bodyPr>
          <a:lstStyle/>
          <a:p>
            <a:r>
              <a:rPr lang="en-US" sz="1400" b="1" dirty="0" smtClean="0"/>
              <a:t>In what types of situation do we usually produce a lot of sweat? </a:t>
            </a:r>
            <a:endParaRPr lang="es-CL" sz="1400" dirty="0"/>
          </a:p>
        </p:txBody>
      </p:sp>
      <p:pic>
        <p:nvPicPr>
          <p:cNvPr id="14" name="13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763688" y="4869160"/>
            <a:ext cx="6267450" cy="650913"/>
          </a:xfrm>
          <a:prstGeom prst="rect">
            <a:avLst/>
          </a:prstGeom>
        </p:spPr>
      </p:pic>
      <p:sp>
        <p:nvSpPr>
          <p:cNvPr id="16" name="15 CuadroTexto"/>
          <p:cNvSpPr txBox="1"/>
          <p:nvPr/>
        </p:nvSpPr>
        <p:spPr>
          <a:xfrm>
            <a:off x="2112783" y="3356992"/>
            <a:ext cx="5729265" cy="307777"/>
          </a:xfrm>
          <a:prstGeom prst="rect">
            <a:avLst/>
          </a:prstGeom>
          <a:noFill/>
        </p:spPr>
        <p:txBody>
          <a:bodyPr wrap="square" rtlCol="0">
            <a:spAutoFit/>
          </a:bodyPr>
          <a:lstStyle/>
          <a:p>
            <a:r>
              <a:rPr lang="en-US" sz="1400" b="1" dirty="0" smtClean="0"/>
              <a:t>How does it feel when the sweat evaporates on your skin? </a:t>
            </a:r>
            <a:endParaRPr lang="es-CL" sz="1400" dirty="0"/>
          </a:p>
        </p:txBody>
      </p:sp>
      <p:sp>
        <p:nvSpPr>
          <p:cNvPr id="17" name="16 CuadroTexto"/>
          <p:cNvSpPr txBox="1"/>
          <p:nvPr/>
        </p:nvSpPr>
        <p:spPr>
          <a:xfrm>
            <a:off x="1907704" y="3933056"/>
            <a:ext cx="5934344" cy="707886"/>
          </a:xfrm>
          <a:prstGeom prst="rect">
            <a:avLst/>
          </a:prstGeom>
          <a:noFill/>
        </p:spPr>
        <p:txBody>
          <a:bodyPr wrap="square" rtlCol="0">
            <a:spAutoFit/>
          </a:bodyPr>
          <a:lstStyle/>
          <a:p>
            <a:endParaRPr lang="en-US" sz="1200" dirty="0" smtClean="0"/>
          </a:p>
          <a:p>
            <a:r>
              <a:rPr lang="en-US" sz="1400" b="1" dirty="0" smtClean="0"/>
              <a:t>Carry </a:t>
            </a:r>
            <a:r>
              <a:rPr lang="en-US" sz="1400" b="1" dirty="0"/>
              <a:t>out the experiment activity with your class so that at the end you’ll be able to answer the following question: </a:t>
            </a:r>
            <a:r>
              <a:rPr lang="en-US" sz="1400" dirty="0" smtClean="0"/>
              <a:t> </a:t>
            </a:r>
            <a:endParaRPr lang="es-CL" sz="1400" dirty="0"/>
          </a:p>
        </p:txBody>
      </p:sp>
      <p:pic>
        <p:nvPicPr>
          <p:cNvPr id="18" name="17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91680" y="3284984"/>
            <a:ext cx="6267450" cy="435471"/>
          </a:xfrm>
          <a:prstGeom prst="rect">
            <a:avLst/>
          </a:prstGeom>
        </p:spPr>
      </p:pic>
      <p:pic>
        <p:nvPicPr>
          <p:cNvPr id="19" name="18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47664" y="4725144"/>
            <a:ext cx="428625" cy="438150"/>
          </a:xfrm>
          <a:prstGeom prst="rect">
            <a:avLst/>
          </a:prstGeom>
        </p:spPr>
      </p:pic>
      <p:sp>
        <p:nvSpPr>
          <p:cNvPr id="20" name="19 CuadroTexto"/>
          <p:cNvSpPr txBox="1"/>
          <p:nvPr/>
        </p:nvSpPr>
        <p:spPr>
          <a:xfrm>
            <a:off x="2051720" y="4941168"/>
            <a:ext cx="5729266" cy="523220"/>
          </a:xfrm>
          <a:prstGeom prst="rect">
            <a:avLst/>
          </a:prstGeom>
          <a:noFill/>
        </p:spPr>
        <p:txBody>
          <a:bodyPr wrap="square" rtlCol="0">
            <a:spAutoFit/>
          </a:bodyPr>
          <a:lstStyle/>
          <a:p>
            <a:r>
              <a:rPr lang="en-US" sz="1400" b="1" dirty="0" smtClean="0"/>
              <a:t>During the process of perspiration what is the relationship between the humidity of a body and environmental temperature? </a:t>
            </a:r>
            <a:endParaRPr lang="es-CL" sz="1400" dirty="0"/>
          </a:p>
        </p:txBody>
      </p:sp>
      <p:sp>
        <p:nvSpPr>
          <p:cNvPr id="2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pic>
        <p:nvPicPr>
          <p:cNvPr id="21" name="20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75657" y="3143300"/>
            <a:ext cx="428625" cy="438150"/>
          </a:xfrm>
          <a:prstGeom prst="rect">
            <a:avLst/>
          </a:prstGeom>
        </p:spPr>
      </p:pic>
      <p:sp>
        <p:nvSpPr>
          <p:cNvPr id="22" name="21 Rectángulo"/>
          <p:cNvSpPr/>
          <p:nvPr/>
        </p:nvSpPr>
        <p:spPr>
          <a:xfrm>
            <a:off x="2051720" y="3356992"/>
            <a:ext cx="5238328" cy="307777"/>
          </a:xfrm>
          <a:prstGeom prst="rect">
            <a:avLst/>
          </a:prstGeom>
        </p:spPr>
        <p:txBody>
          <a:bodyPr wrap="square">
            <a:spAutoFit/>
          </a:bodyPr>
          <a:lstStyle/>
          <a:p>
            <a:r>
              <a:rPr lang="en-US" sz="1400" b="1" dirty="0" smtClean="0"/>
              <a:t>How does it feel when the sweat evaporates on your skin? </a:t>
            </a:r>
            <a:endParaRPr lang="es-CL" sz="1400" dirty="0"/>
          </a:p>
        </p:txBody>
      </p:sp>
      <p:sp>
        <p:nvSpPr>
          <p:cNvPr id="26"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7" name="26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550018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11610" y="2708920"/>
            <a:ext cx="2800350" cy="323850"/>
          </a:xfrm>
          <a:prstGeom prst="rect">
            <a:avLst/>
          </a:prstGeom>
        </p:spPr>
      </p:pic>
      <p:sp>
        <p:nvSpPr>
          <p:cNvPr id="10" name="2 Subtítulo"/>
          <p:cNvSpPr txBox="1">
            <a:spLocks/>
          </p:cNvSpPr>
          <p:nvPr/>
        </p:nvSpPr>
        <p:spPr>
          <a:xfrm>
            <a:off x="1555626" y="2797533"/>
            <a:ext cx="1497112"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Theoretical</a:t>
            </a:r>
            <a:r>
              <a:rPr lang="es-ES_tradnl" sz="2400" b="1" baseline="30000" dirty="0" smtClean="0">
                <a:solidFill>
                  <a:schemeClr val="bg1"/>
                </a:solidFill>
                <a:latin typeface="+mj-lt"/>
              </a:rPr>
              <a:t> </a:t>
            </a:r>
            <a:endParaRPr lang="es-ES_tradnl" sz="2400" b="1" baseline="30000" dirty="0">
              <a:solidFill>
                <a:schemeClr val="bg1"/>
              </a:solidFill>
              <a:latin typeface="+mj-lt"/>
            </a:endParaRPr>
          </a:p>
        </p:txBody>
      </p:sp>
      <p:sp>
        <p:nvSpPr>
          <p:cNvPr id="12" name="11 CuadroTexto"/>
          <p:cNvSpPr txBox="1"/>
          <p:nvPr/>
        </p:nvSpPr>
        <p:spPr>
          <a:xfrm>
            <a:off x="1532608" y="3236783"/>
            <a:ext cx="6079380" cy="2246769"/>
          </a:xfrm>
          <a:prstGeom prst="rect">
            <a:avLst/>
          </a:prstGeom>
          <a:noFill/>
        </p:spPr>
        <p:txBody>
          <a:bodyPr wrap="square" rtlCol="0">
            <a:spAutoFit/>
          </a:bodyPr>
          <a:lstStyle/>
          <a:p>
            <a:r>
              <a:rPr lang="en-US" sz="1400" dirty="0" smtClean="0"/>
              <a:t>Perspiration is a physiological mechanism used by plants and animals for various </a:t>
            </a:r>
          </a:p>
          <a:p>
            <a:r>
              <a:rPr lang="en-US" sz="1400" dirty="0" smtClean="0"/>
              <a:t>functions like excretion of salts, toxins and other waste products. In plants, the </a:t>
            </a:r>
          </a:p>
          <a:p>
            <a:r>
              <a:rPr lang="en-US" sz="1400" dirty="0" smtClean="0"/>
              <a:t>process of excess water disposal produced after photosynthesis or in a hot environment is called transpiration. These organisms are able to control this mechanism by blocking the stomata (microscopic pores on the epidermis of land plants, which also allows gas exchange processes). This way, plants are able to avoid water losses due to </a:t>
            </a:r>
            <a:r>
              <a:rPr lang="en-US" sz="1400" dirty="0" err="1" smtClean="0"/>
              <a:t>evapotranspiration</a:t>
            </a:r>
            <a:r>
              <a:rPr lang="en-US" sz="1400" dirty="0" smtClean="0"/>
              <a:t>. In some animals, such as humans, this moisture is called sweat. Sweat is exuded though the pores of the skin, eliminating toxins through a body reflex that maintains body temperature, in order to keep stable the normal metabolic functions of the cells. </a:t>
            </a:r>
          </a:p>
        </p:txBody>
      </p:sp>
      <p:sp>
        <p:nvSpPr>
          <p:cNvPr id="1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176298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2" name="1 Rectángulo"/>
          <p:cNvSpPr/>
          <p:nvPr/>
        </p:nvSpPr>
        <p:spPr>
          <a:xfrm>
            <a:off x="1115616" y="2564904"/>
            <a:ext cx="6840760" cy="3108543"/>
          </a:xfrm>
          <a:prstGeom prst="rect">
            <a:avLst/>
          </a:prstGeom>
        </p:spPr>
        <p:txBody>
          <a:bodyPr wrap="square">
            <a:noAutofit/>
          </a:bodyPr>
          <a:lstStyle/>
          <a:p>
            <a:pPr algn="just"/>
            <a:r>
              <a:rPr lang="en-US" sz="1400" dirty="0" smtClean="0"/>
              <a:t>The molecular structure of water has very unique chemical and physical properties. One of them is the high specific heat index, where water can  absorb a lot of heat before it raises its temperature (this property is called thermal inertia). To increase or decrease only one degree centigrade of  temperature, water has to absorb or liberate a lot of thermal energy. To change the physical phase from liquid to gas, it liberates another quantity of energy (latent heat) without changing its temperature. </a:t>
            </a:r>
          </a:p>
          <a:p>
            <a:pPr algn="just"/>
            <a:r>
              <a:rPr lang="en-US" sz="1400" dirty="0" smtClean="0"/>
              <a:t>Previous characteristics are important because they cause impact in the environmental temperature, when considering the environmental humidity as a large amount of water molecules suspended in the air. If we reach some point in the steam saturation curve, water starts to condense without changing its temperature. </a:t>
            </a:r>
          </a:p>
          <a:p>
            <a:pPr algn="just"/>
            <a:r>
              <a:rPr lang="en-US" sz="1400" dirty="0" smtClean="0"/>
              <a:t>We can conclude that water acts as a temperature regulator between the liquid and the gas phase, transferring slowly the heat from one to the other, until it reaches a thermal equilibrium. </a:t>
            </a:r>
            <a:endParaRPr lang="es-CL" sz="1400" dirty="0"/>
          </a:p>
        </p:txBody>
      </p:sp>
      <p:sp>
        <p:nvSpPr>
          <p:cNvPr id="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0" name="9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413091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pic>
        <p:nvPicPr>
          <p:cNvPr id="13" name="12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17961" y="2420888"/>
            <a:ext cx="6267450" cy="648072"/>
          </a:xfrm>
          <a:prstGeom prst="rect">
            <a:avLst/>
          </a:prstGeom>
        </p:spPr>
      </p:pic>
      <p:sp>
        <p:nvSpPr>
          <p:cNvPr id="14" name="13 CuadroTexto"/>
          <p:cNvSpPr txBox="1"/>
          <p:nvPr/>
        </p:nvSpPr>
        <p:spPr>
          <a:xfrm>
            <a:off x="1913617" y="2564904"/>
            <a:ext cx="5826735" cy="502702"/>
          </a:xfrm>
          <a:prstGeom prst="rect">
            <a:avLst/>
          </a:prstGeom>
          <a:noFill/>
        </p:spPr>
        <p:txBody>
          <a:bodyPr wrap="square" rtlCol="0">
            <a:spAutoFit/>
          </a:bodyPr>
          <a:lstStyle/>
          <a:p>
            <a:r>
              <a:rPr lang="en-US" sz="2000" baseline="30000" dirty="0">
                <a:solidFill>
                  <a:srgbClr val="00CC99"/>
                </a:solidFill>
              </a:rPr>
              <a:t>Now students are encouraged to raise a hypothesis which must be tested with an experiment.</a:t>
            </a:r>
          </a:p>
        </p:txBody>
      </p:sp>
      <p:pic>
        <p:nvPicPr>
          <p:cNvPr id="15" name="14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7961" y="3499178"/>
            <a:ext cx="6267450" cy="649902"/>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403648" y="3356992"/>
            <a:ext cx="428625" cy="438150"/>
          </a:xfrm>
          <a:prstGeom prst="rect">
            <a:avLst/>
          </a:prstGeom>
        </p:spPr>
      </p:pic>
      <p:sp>
        <p:nvSpPr>
          <p:cNvPr id="17" name="16 CuadroTexto"/>
          <p:cNvSpPr txBox="1"/>
          <p:nvPr/>
        </p:nvSpPr>
        <p:spPr>
          <a:xfrm>
            <a:off x="1907704" y="3554432"/>
            <a:ext cx="5729266" cy="523220"/>
          </a:xfrm>
          <a:prstGeom prst="rect">
            <a:avLst/>
          </a:prstGeom>
          <a:noFill/>
        </p:spPr>
        <p:txBody>
          <a:bodyPr wrap="square" rtlCol="0">
            <a:spAutoFit/>
          </a:bodyPr>
          <a:lstStyle/>
          <a:p>
            <a:r>
              <a:rPr lang="en-US" sz="1400" b="1" dirty="0" smtClean="0"/>
              <a:t>What do you think happens with humidity and </a:t>
            </a:r>
            <a:r>
              <a:rPr lang="en-US" sz="1400" b="1" dirty="0" smtClean="0"/>
              <a:t>temperature rates </a:t>
            </a:r>
            <a:r>
              <a:rPr lang="en-US" sz="1400" b="1" dirty="0" smtClean="0"/>
              <a:t>of the air surrounding a body that sweats profusely? </a:t>
            </a:r>
            <a:endParaRPr lang="es-CL" sz="1400" dirty="0"/>
          </a:p>
        </p:txBody>
      </p:sp>
      <p:sp>
        <p:nvSpPr>
          <p:cNvPr id="1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9" name="18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2930542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008009" y="2617457"/>
            <a:ext cx="7344816" cy="2395719"/>
          </a:xfrm>
          <a:prstGeom prst="roundRect">
            <a:avLst/>
          </a:prstGeom>
          <a:solidFill>
            <a:srgbClr val="4194A5"/>
          </a:solidFill>
          <a:ln>
            <a:solidFill>
              <a:srgbClr val="4194A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Activity</a:t>
            </a:r>
            <a:r>
              <a:rPr lang="es-ES_tradnl" sz="2400" b="1" baseline="30000" dirty="0" smtClean="0">
                <a:solidFill>
                  <a:schemeClr val="bg1"/>
                </a:solidFill>
              </a:rPr>
              <a:t> </a:t>
            </a:r>
            <a:r>
              <a:rPr lang="es-ES_tradnl" sz="2400" b="1" baseline="30000" dirty="0" err="1">
                <a:solidFill>
                  <a:schemeClr val="bg1"/>
                </a:solidFill>
              </a:rPr>
              <a:t>description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260444" y="2852936"/>
            <a:ext cx="6983964" cy="2062103"/>
          </a:xfrm>
          <a:prstGeom prst="rect">
            <a:avLst/>
          </a:prstGeom>
          <a:noFill/>
        </p:spPr>
        <p:txBody>
          <a:bodyPr wrap="square" rtlCol="0">
            <a:spAutoFit/>
          </a:bodyPr>
          <a:lstStyle/>
          <a:p>
            <a:r>
              <a:rPr lang="en-US" sz="1600" dirty="0" smtClean="0"/>
              <a:t>During this activity we will isolate a system, consisting of a student’s hand and the Labdisc, from the environment using a plastic bag and adhesive tape. For 10 minutes, we will monitor the environmental temperature and humidity inside the bag with the GlobiLab software, observing a graph showing the variations of the parameters mentioned earlier. Students should relate the physiological response, indicated by the perspiration process, to the environmental humidity and temperature variations. They should understand the importance of water as a natural temperature regulator between two different environments. </a:t>
            </a:r>
            <a:endParaRPr lang="es-CL" sz="1600" dirty="0"/>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xmlns="" val="2615786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827584" y="2399977"/>
            <a:ext cx="4752528" cy="1477328"/>
          </a:xfrm>
          <a:prstGeom prst="rect">
            <a:avLst/>
          </a:prstGeom>
          <a:noFill/>
        </p:spPr>
        <p:txBody>
          <a:bodyPr wrap="square" rtlCol="0">
            <a:spAutoFit/>
          </a:bodyPr>
          <a:lstStyle/>
          <a:p>
            <a:pPr lvl="0"/>
            <a:r>
              <a:rPr lang="en-US" dirty="0" smtClean="0"/>
              <a:t>Labdisc</a:t>
            </a:r>
            <a:endParaRPr lang="es-CL" dirty="0"/>
          </a:p>
          <a:p>
            <a:pPr lvl="0"/>
            <a:r>
              <a:rPr lang="en-US" dirty="0" smtClean="0"/>
              <a:t>Labdisc external temperature probe</a:t>
            </a:r>
            <a:endParaRPr lang="es-CL" dirty="0"/>
          </a:p>
          <a:p>
            <a:pPr lvl="0"/>
            <a:r>
              <a:rPr lang="en-US" dirty="0" smtClean="0"/>
              <a:t>Plastic bag</a:t>
            </a:r>
          </a:p>
          <a:p>
            <a:pPr lvl="0"/>
            <a:r>
              <a:rPr lang="en-US" dirty="0" smtClean="0"/>
              <a:t>Adhesive tape</a:t>
            </a:r>
            <a:endParaRPr lang="es-CL" dirty="0"/>
          </a:p>
          <a:p>
            <a:endParaRPr lang="es-CL" dirty="0"/>
          </a:p>
        </p:txBody>
      </p:sp>
      <p:sp>
        <p:nvSpPr>
          <p:cNvPr id="11"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Resources</a:t>
            </a:r>
            <a:r>
              <a:rPr lang="es-ES_tradnl" sz="2400" b="1" baseline="30000" dirty="0" smtClean="0">
                <a:solidFill>
                  <a:schemeClr val="bg1"/>
                </a:solidFill>
              </a:rPr>
              <a:t> and </a:t>
            </a:r>
            <a:r>
              <a:rPr lang="es-ES_tradnl" sz="2400" b="1" baseline="30000" dirty="0" err="1">
                <a:solidFill>
                  <a:schemeClr val="bg1"/>
                </a:solidFill>
              </a:rPr>
              <a:t>materials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4" name="13 Elipse"/>
          <p:cNvSpPr/>
          <p:nvPr/>
        </p:nvSpPr>
        <p:spPr>
          <a:xfrm>
            <a:off x="614968" y="249289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5" name="14 Elipse"/>
          <p:cNvSpPr/>
          <p:nvPr/>
        </p:nvSpPr>
        <p:spPr>
          <a:xfrm>
            <a:off x="614968" y="276652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6" name="15 Elipse"/>
          <p:cNvSpPr/>
          <p:nvPr/>
        </p:nvSpPr>
        <p:spPr>
          <a:xfrm>
            <a:off x="614968" y="304015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7" name="16 Elipse"/>
          <p:cNvSpPr/>
          <p:nvPr/>
        </p:nvSpPr>
        <p:spPr>
          <a:xfrm>
            <a:off x="614968" y="331378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sz="1200" dirty="0"/>
          </a:p>
        </p:txBody>
      </p:sp>
      <p:sp>
        <p:nvSpPr>
          <p:cNvPr id="26" name="25 CuadroTexto"/>
          <p:cNvSpPr txBox="1"/>
          <p:nvPr/>
        </p:nvSpPr>
        <p:spPr>
          <a:xfrm>
            <a:off x="585063" y="2442373"/>
            <a:ext cx="276038" cy="307777"/>
          </a:xfrm>
          <a:prstGeom prst="rect">
            <a:avLst/>
          </a:prstGeom>
          <a:noFill/>
        </p:spPr>
        <p:txBody>
          <a:bodyPr wrap="none" rtlCol="0">
            <a:spAutoFit/>
          </a:bodyPr>
          <a:lstStyle/>
          <a:p>
            <a:r>
              <a:rPr lang="es-CL" sz="1400" dirty="0" smtClean="0"/>
              <a:t>1</a:t>
            </a:r>
          </a:p>
        </p:txBody>
      </p:sp>
      <p:sp>
        <p:nvSpPr>
          <p:cNvPr id="27" name="26 CuadroTexto"/>
          <p:cNvSpPr txBox="1"/>
          <p:nvPr/>
        </p:nvSpPr>
        <p:spPr>
          <a:xfrm>
            <a:off x="580315" y="2716003"/>
            <a:ext cx="276038" cy="307777"/>
          </a:xfrm>
          <a:prstGeom prst="rect">
            <a:avLst/>
          </a:prstGeom>
          <a:noFill/>
        </p:spPr>
        <p:txBody>
          <a:bodyPr wrap="none" rtlCol="0">
            <a:spAutoFit/>
          </a:bodyPr>
          <a:lstStyle/>
          <a:p>
            <a:r>
              <a:rPr lang="es-CL" sz="1400" dirty="0" smtClean="0"/>
              <a:t>2</a:t>
            </a:r>
          </a:p>
        </p:txBody>
      </p:sp>
      <p:sp>
        <p:nvSpPr>
          <p:cNvPr id="28" name="27 CuadroTexto"/>
          <p:cNvSpPr txBox="1"/>
          <p:nvPr/>
        </p:nvSpPr>
        <p:spPr>
          <a:xfrm>
            <a:off x="580315" y="2989633"/>
            <a:ext cx="276038" cy="307777"/>
          </a:xfrm>
          <a:prstGeom prst="rect">
            <a:avLst/>
          </a:prstGeom>
          <a:noFill/>
        </p:spPr>
        <p:txBody>
          <a:bodyPr wrap="none" rtlCol="0">
            <a:spAutoFit/>
          </a:bodyPr>
          <a:lstStyle/>
          <a:p>
            <a:r>
              <a:rPr lang="es-CL" sz="1400" dirty="0" smtClean="0"/>
              <a:t>3</a:t>
            </a:r>
          </a:p>
        </p:txBody>
      </p:sp>
      <p:sp>
        <p:nvSpPr>
          <p:cNvPr id="22" name="21 CuadroTexto"/>
          <p:cNvSpPr txBox="1"/>
          <p:nvPr/>
        </p:nvSpPr>
        <p:spPr>
          <a:xfrm>
            <a:off x="467544" y="3284984"/>
            <a:ext cx="420054" cy="307777"/>
          </a:xfrm>
          <a:prstGeom prst="rect">
            <a:avLst/>
          </a:prstGeom>
          <a:noFill/>
        </p:spPr>
        <p:txBody>
          <a:bodyPr wrap="square" rtlCol="0">
            <a:spAutoFit/>
          </a:bodyPr>
          <a:lstStyle/>
          <a:p>
            <a:r>
              <a:rPr lang="es-CL" sz="1400" dirty="0" smtClean="0"/>
              <a:t>   4</a:t>
            </a:r>
          </a:p>
        </p:txBody>
      </p:sp>
      <p:sp>
        <p:nvSpPr>
          <p:cNvPr id="23"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25" name="24 Imagen" descr="labdisc enviro.jpg"/>
          <p:cNvPicPr>
            <a:picLocks noChangeAspect="1"/>
          </p:cNvPicPr>
          <p:nvPr/>
        </p:nvPicPr>
        <p:blipFill>
          <a:blip r:embed="rId3" cstate="print"/>
          <a:stretch>
            <a:fillRect/>
          </a:stretch>
        </p:blipFill>
        <p:spPr>
          <a:xfrm>
            <a:off x="4661918" y="2564904"/>
            <a:ext cx="3151438" cy="2520280"/>
          </a:xfrm>
          <a:prstGeom prst="rect">
            <a:avLst/>
          </a:prstGeom>
        </p:spPr>
      </p:pic>
    </p:spTree>
    <p:extLst>
      <p:ext uri="{BB962C8B-B14F-4D97-AF65-F5344CB8AC3E}">
        <p14:creationId xmlns:p14="http://schemas.microsoft.com/office/powerpoint/2010/main" xmlns="" val="3484260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1013</TotalTime>
  <Words>2001</Words>
  <Application>Microsoft Office PowerPoint</Application>
  <PresentationFormat>On-screen Show (4:3)</PresentationFormat>
  <Paragraphs>179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Tema de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Diseño8</dc:creator>
  <cp:lastModifiedBy>rebecca</cp:lastModifiedBy>
  <cp:revision>74</cp:revision>
  <dcterms:created xsi:type="dcterms:W3CDTF">2012-09-11T15:34:37Z</dcterms:created>
  <dcterms:modified xsi:type="dcterms:W3CDTF">2013-02-16T08:36:22Z</dcterms:modified>
</cp:coreProperties>
</file>