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9" r:id="rId4"/>
    <p:sldId id="287" r:id="rId5"/>
    <p:sldId id="261" r:id="rId6"/>
    <p:sldId id="262" r:id="rId7"/>
    <p:sldId id="293" r:id="rId8"/>
    <p:sldId id="294" r:id="rId9"/>
    <p:sldId id="264" r:id="rId10"/>
    <p:sldId id="265" r:id="rId11"/>
    <p:sldId id="307" r:id="rId12"/>
    <p:sldId id="308" r:id="rId13"/>
    <p:sldId id="268" r:id="rId14"/>
    <p:sldId id="269" r:id="rId15"/>
    <p:sldId id="270" r:id="rId16"/>
    <p:sldId id="297" r:id="rId17"/>
    <p:sldId id="272" r:id="rId18"/>
    <p:sldId id="292" r:id="rId19"/>
    <p:sldId id="309" r:id="rId20"/>
    <p:sldId id="310" r:id="rId21"/>
    <p:sldId id="311" r:id="rId22"/>
    <p:sldId id="273" r:id="rId23"/>
    <p:sldId id="312" r:id="rId24"/>
    <p:sldId id="313" r:id="rId25"/>
    <p:sldId id="280" r:id="rId26"/>
    <p:sldId id="283" r:id="rId27"/>
    <p:sldId id="276" r:id="rId28"/>
    <p:sldId id="278" r:id="rId29"/>
    <p:sldId id="277" r:id="rId30"/>
    <p:sldId id="306" r:id="rId31"/>
    <p:sldId id="279" r:id="rId3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90A6"/>
    <a:srgbClr val="29B19A"/>
    <a:srgbClr val="F7B047"/>
    <a:srgbClr val="4194A5"/>
    <a:srgbClr val="39818F"/>
    <a:srgbClr val="22B89B"/>
    <a:srgbClr val="34A6A1"/>
    <a:srgbClr val="FFFF66"/>
    <a:srgbClr val="47A1B3"/>
    <a:srgbClr val="F6842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65" d="100"/>
          <a:sy n="65" d="100"/>
        </p:scale>
        <p:origin x="-630"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9217A-00BC-4D21-9DCF-6317BBB6FF6D}" type="datetimeFigureOut">
              <a:rPr lang="es-CL" smtClean="0"/>
              <a:pPr/>
              <a:t>16-02-2013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08E2C-BDF1-4481-ABB2-ADA2DD6DBB10}" type="slidenum">
              <a:rPr lang="es-CL" smtClean="0"/>
              <a:pPr/>
              <a:t>‹#›</a:t>
            </a:fld>
            <a:endParaRPr lang="es-CL"/>
          </a:p>
        </p:txBody>
      </p:sp>
    </p:spTree>
    <p:extLst>
      <p:ext uri="{BB962C8B-B14F-4D97-AF65-F5344CB8AC3E}">
        <p14:creationId xmlns="" xmlns:p14="http://schemas.microsoft.com/office/powerpoint/2010/main" val="614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9808E2C-BDF1-4481-ABB2-ADA2DD6DBB10}" type="slidenum">
              <a:rPr lang="es-CL" smtClean="0"/>
              <a:pPr/>
              <a:t>4</a:t>
            </a:fld>
            <a:endParaRPr lang="es-CL"/>
          </a:p>
        </p:txBody>
      </p:sp>
    </p:spTree>
    <p:extLst>
      <p:ext uri="{BB962C8B-B14F-4D97-AF65-F5344CB8AC3E}">
        <p14:creationId xmlns="" xmlns:p14="http://schemas.microsoft.com/office/powerpoint/2010/main" val="173229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682224"/>
            <a:ext cx="3600400" cy="576064"/>
          </a:xfrm>
        </p:spPr>
        <p:txBody>
          <a:bodyPr>
            <a:normAutofit fontScale="92500"/>
          </a:bodyPr>
          <a:lstStyle/>
          <a:p>
            <a:pPr algn="l"/>
            <a:r>
              <a:rPr lang="en-US" sz="2400" b="1" dirty="0">
                <a:solidFill>
                  <a:schemeClr val="bg1"/>
                </a:solidFill>
                <a:latin typeface="+mj-lt"/>
              </a:rPr>
              <a:t>Concentrations that </a:t>
            </a:r>
            <a:r>
              <a:rPr lang="en-US" sz="2400" b="1" dirty="0" smtClean="0">
                <a:solidFill>
                  <a:schemeClr val="bg1"/>
                </a:solidFill>
                <a:latin typeface="+mj-lt"/>
              </a:rPr>
              <a:t>absorb</a:t>
            </a:r>
            <a:endParaRPr lang="es-ES_tradnl" sz="2400" baseline="30000" dirty="0">
              <a:solidFill>
                <a:schemeClr val="bg1"/>
              </a:solidFill>
              <a:latin typeface="Frutiger 55 Roman" pitchFamily="34" charset="0"/>
            </a:endParaRPr>
          </a:p>
        </p:txBody>
      </p:sp>
      <p:sp>
        <p:nvSpPr>
          <p:cNvPr id="8" name="7 CuadroTexto"/>
          <p:cNvSpPr txBox="1"/>
          <p:nvPr/>
        </p:nvSpPr>
        <p:spPr>
          <a:xfrm>
            <a:off x="5004048" y="2132856"/>
            <a:ext cx="3816424" cy="461665"/>
          </a:xfrm>
          <a:prstGeom prst="rect">
            <a:avLst/>
          </a:prstGeom>
          <a:noFill/>
        </p:spPr>
        <p:txBody>
          <a:bodyPr wrap="square" rtlCol="0">
            <a:spAutoFit/>
          </a:bodyPr>
          <a:lstStyle/>
          <a:p>
            <a:r>
              <a:rPr lang="en-US" sz="1200" dirty="0">
                <a:solidFill>
                  <a:srgbClr val="FFFF66"/>
                </a:solidFill>
              </a:rPr>
              <a:t>Measuring percentage transmittance of solutions at different concentrations</a:t>
            </a:r>
            <a:endParaRPr lang="es-CL" sz="1200" dirty="0">
              <a:solidFill>
                <a:srgbClr val="FFFF66"/>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7323" t="5707" r="4644" b="5700"/>
          <a:stretch/>
        </p:blipFill>
        <p:spPr bwMode="auto">
          <a:xfrm>
            <a:off x="3563888" y="4869160"/>
            <a:ext cx="1587081" cy="159719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12 Rectángulo redondeado"/>
          <p:cNvSpPr/>
          <p:nvPr/>
        </p:nvSpPr>
        <p:spPr>
          <a:xfrm>
            <a:off x="1008009" y="2780928"/>
            <a:ext cx="7344816" cy="1171583"/>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2" name="1 Rectángulo redondeado"/>
          <p:cNvSpPr/>
          <p:nvPr/>
        </p:nvSpPr>
        <p:spPr>
          <a:xfrm>
            <a:off x="1008009" y="2617457"/>
            <a:ext cx="7344816" cy="1171583"/>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0928"/>
            <a:ext cx="6911956" cy="1077218"/>
          </a:xfrm>
          <a:prstGeom prst="rect">
            <a:avLst/>
          </a:prstGeom>
          <a:noFill/>
        </p:spPr>
        <p:txBody>
          <a:bodyPr wrap="square" rtlCol="0">
            <a:spAutoFit/>
          </a:bodyPr>
          <a:lstStyle/>
          <a:p>
            <a:r>
              <a:rPr lang="en-US" sz="1600" dirty="0"/>
              <a:t>Students will study the relationship between transmittance, absorbance</a:t>
            </a:r>
          </a:p>
          <a:p>
            <a:r>
              <a:rPr lang="en-US" sz="1600" dirty="0"/>
              <a:t>and concentration of one solution using the Lambert-Beer law. They will</a:t>
            </a:r>
          </a:p>
          <a:p>
            <a:r>
              <a:rPr lang="en-US" sz="1600" dirty="0"/>
              <a:t>calculate the concentration of a sample using mathematical tools for</a:t>
            </a:r>
          </a:p>
          <a:p>
            <a:r>
              <a:rPr lang="es-CL" sz="1600" dirty="0" err="1"/>
              <a:t>graph</a:t>
            </a:r>
            <a:r>
              <a:rPr lang="es-CL" sz="1600" dirty="0"/>
              <a:t> </a:t>
            </a:r>
            <a:r>
              <a:rPr lang="es-CL" sz="1600" dirty="0" err="1"/>
              <a:t>analysis</a:t>
            </a:r>
            <a:r>
              <a:rPr lang="es-CL" sz="1600" dirty="0"/>
              <a:t>.</a:t>
            </a: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Tree>
    <p:extLst>
      <p:ext uri="{BB962C8B-B14F-4D97-AF65-F5344CB8AC3E}">
        <p14:creationId xmlns="" xmlns:p14="http://schemas.microsoft.com/office/powerpoint/2010/main" val="2615786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
        <p:nvSpPr>
          <p:cNvPr id="11" name="10 CuadroTexto"/>
          <p:cNvSpPr txBox="1"/>
          <p:nvPr/>
        </p:nvSpPr>
        <p:spPr>
          <a:xfrm>
            <a:off x="1555626" y="2260029"/>
            <a:ext cx="6760790" cy="3539430"/>
          </a:xfrm>
          <a:prstGeom prst="rect">
            <a:avLst/>
          </a:prstGeom>
          <a:noFill/>
          <a:ln>
            <a:noFill/>
          </a:ln>
        </p:spPr>
        <p:txBody>
          <a:bodyPr wrap="square" rtlCol="0">
            <a:spAutoFit/>
          </a:bodyPr>
          <a:lstStyle/>
          <a:p>
            <a:r>
              <a:rPr lang="es-CL" sz="1400" b="1" dirty="0" err="1"/>
              <a:t>Preparation</a:t>
            </a:r>
            <a:r>
              <a:rPr lang="es-CL" sz="1400" b="1" dirty="0"/>
              <a:t> of </a:t>
            </a:r>
            <a:r>
              <a:rPr lang="es-CL" sz="1400" b="1" dirty="0" err="1"/>
              <a:t>the</a:t>
            </a:r>
            <a:r>
              <a:rPr lang="es-CL" sz="1400" b="1" dirty="0"/>
              <a:t> </a:t>
            </a:r>
            <a:r>
              <a:rPr lang="es-CL" sz="1400" b="1" dirty="0" err="1" smtClean="0"/>
              <a:t>samples</a:t>
            </a:r>
            <a:endParaRPr lang="es-CL" sz="1400" b="1" dirty="0" smtClean="0"/>
          </a:p>
          <a:p>
            <a:endParaRPr lang="es-CL" sz="1400" b="1" dirty="0"/>
          </a:p>
          <a:p>
            <a:r>
              <a:rPr lang="en-US" sz="1400" dirty="0"/>
              <a:t>The teacher will prepare two samples of solution for the students. The students will obtain </a:t>
            </a:r>
            <a:r>
              <a:rPr lang="en-US" sz="1400" dirty="0" smtClean="0"/>
              <a:t>the concentrations </a:t>
            </a:r>
            <a:r>
              <a:rPr lang="en-US" sz="1400" dirty="0"/>
              <a:t>of the samples through the experiment</a:t>
            </a:r>
            <a:r>
              <a:rPr lang="en-US" sz="1400" dirty="0" smtClean="0"/>
              <a:t>.</a:t>
            </a:r>
          </a:p>
          <a:p>
            <a:endParaRPr lang="en-US" sz="1400" dirty="0"/>
          </a:p>
          <a:p>
            <a:r>
              <a:rPr lang="en-US" sz="1400" dirty="0"/>
              <a:t>The instructions to prepare the samples are as follows</a:t>
            </a:r>
            <a:r>
              <a:rPr lang="en-US" sz="1400" dirty="0" smtClean="0"/>
              <a:t>:</a:t>
            </a:r>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r>
              <a:rPr lang="en-US" sz="1400" dirty="0" smtClean="0"/>
              <a:t>The </a:t>
            </a:r>
            <a:r>
              <a:rPr lang="en-US" sz="1400" dirty="0"/>
              <a:t>teacher will give 3 </a:t>
            </a:r>
            <a:r>
              <a:rPr lang="en-US" sz="1400" dirty="0" err="1"/>
              <a:t>mL.</a:t>
            </a:r>
            <a:r>
              <a:rPr lang="en-US" sz="1400" dirty="0"/>
              <a:t> of one of the samples to each work group. The students will be </a:t>
            </a:r>
            <a:r>
              <a:rPr lang="en-US" sz="1400" dirty="0" smtClean="0"/>
              <a:t>told that </a:t>
            </a:r>
            <a:r>
              <a:rPr lang="en-US" sz="1400" dirty="0"/>
              <a:t>they have to obtain the concentration. At the end of the class they will compare their </a:t>
            </a:r>
            <a:r>
              <a:rPr lang="en-US" sz="1400" dirty="0" smtClean="0"/>
              <a:t>results </a:t>
            </a:r>
            <a:r>
              <a:rPr lang="es-CL" sz="1400" dirty="0" err="1" smtClean="0"/>
              <a:t>with</a:t>
            </a:r>
            <a:r>
              <a:rPr lang="es-CL" sz="1400" dirty="0" smtClean="0"/>
              <a:t> </a:t>
            </a:r>
            <a:r>
              <a:rPr lang="es-CL" sz="1400" dirty="0" err="1"/>
              <a:t>the</a:t>
            </a:r>
            <a:r>
              <a:rPr lang="es-CL" sz="1400" dirty="0"/>
              <a:t> </a:t>
            </a:r>
            <a:r>
              <a:rPr lang="es-CL" sz="1400" dirty="0" err="1"/>
              <a:t>theoretical</a:t>
            </a:r>
            <a:r>
              <a:rPr lang="es-CL" sz="1400" dirty="0"/>
              <a:t> </a:t>
            </a:r>
            <a:r>
              <a:rPr lang="es-CL" sz="1400" dirty="0" err="1"/>
              <a:t>value</a:t>
            </a:r>
            <a:r>
              <a:rPr lang="es-CL" sz="1400" dirty="0"/>
              <a:t>.</a:t>
            </a:r>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92274" y="3861048"/>
            <a:ext cx="3815829" cy="975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95710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
        <p:nvSpPr>
          <p:cNvPr id="11" name="10 CuadroTexto"/>
          <p:cNvSpPr txBox="1"/>
          <p:nvPr/>
        </p:nvSpPr>
        <p:spPr>
          <a:xfrm>
            <a:off x="1555626" y="2204864"/>
            <a:ext cx="6760790" cy="3970318"/>
          </a:xfrm>
          <a:prstGeom prst="rect">
            <a:avLst/>
          </a:prstGeom>
          <a:noFill/>
          <a:ln>
            <a:noFill/>
          </a:ln>
        </p:spPr>
        <p:txBody>
          <a:bodyPr wrap="square" rtlCol="0">
            <a:spAutoFit/>
          </a:bodyPr>
          <a:lstStyle/>
          <a:p>
            <a:r>
              <a:rPr lang="en-US" sz="1400" dirty="0"/>
              <a:t>Students will read a graph to obtain the concentration. To understand it they have to know </a:t>
            </a:r>
            <a:r>
              <a:rPr lang="en-US" sz="1400" dirty="0" smtClean="0"/>
              <a:t>the slope-interception </a:t>
            </a:r>
            <a:r>
              <a:rPr lang="en-US" sz="1400" dirty="0"/>
              <a:t>form for the equation of a line</a:t>
            </a:r>
            <a:r>
              <a:rPr lang="en-US" sz="1400" dirty="0" smtClean="0"/>
              <a:t>.</a:t>
            </a:r>
          </a:p>
          <a:p>
            <a:endParaRPr lang="en-US" sz="1400" dirty="0"/>
          </a:p>
          <a:p>
            <a:r>
              <a:rPr lang="es-CL" sz="1400" dirty="0" smtClean="0"/>
              <a:t>			             Y </a:t>
            </a:r>
            <a:r>
              <a:rPr lang="es-CL" sz="1400" dirty="0"/>
              <a:t>= </a:t>
            </a:r>
            <a:r>
              <a:rPr lang="es-CL" sz="1400" dirty="0" err="1"/>
              <a:t>mX</a:t>
            </a:r>
            <a:r>
              <a:rPr lang="es-CL" sz="1400" dirty="0"/>
              <a:t> + </a:t>
            </a:r>
            <a:r>
              <a:rPr lang="es-CL" sz="1400" dirty="0" smtClean="0"/>
              <a:t>n</a:t>
            </a:r>
          </a:p>
          <a:p>
            <a:endParaRPr lang="es-CL" sz="1400" dirty="0"/>
          </a:p>
          <a:p>
            <a:r>
              <a:rPr lang="es-CL" sz="1400" dirty="0" err="1"/>
              <a:t>Where</a:t>
            </a:r>
            <a:endParaRPr lang="es-CL" sz="1400" dirty="0"/>
          </a:p>
          <a:p>
            <a:r>
              <a:rPr lang="es-CL" sz="1400" dirty="0"/>
              <a:t>m = </a:t>
            </a:r>
            <a:r>
              <a:rPr lang="es-CL" sz="1400" dirty="0" err="1"/>
              <a:t>slope</a:t>
            </a:r>
            <a:endParaRPr lang="es-CL" sz="1400" dirty="0"/>
          </a:p>
          <a:p>
            <a:r>
              <a:rPr lang="es-CL" sz="1400" dirty="0"/>
              <a:t>X = x </a:t>
            </a:r>
            <a:r>
              <a:rPr lang="es-CL" sz="1400" dirty="0" err="1"/>
              <a:t>coordinate</a:t>
            </a:r>
            <a:endParaRPr lang="es-CL" sz="1400" dirty="0"/>
          </a:p>
          <a:p>
            <a:r>
              <a:rPr lang="es-CL" sz="1400" dirty="0"/>
              <a:t>Y = y </a:t>
            </a:r>
            <a:r>
              <a:rPr lang="es-CL" sz="1400" dirty="0" err="1"/>
              <a:t>coordinate</a:t>
            </a:r>
            <a:endParaRPr lang="es-CL" sz="1400" dirty="0"/>
          </a:p>
          <a:p>
            <a:r>
              <a:rPr lang="en-US" sz="1400" dirty="0"/>
              <a:t>n </a:t>
            </a:r>
            <a:r>
              <a:rPr lang="en-US" sz="1400" dirty="0" smtClean="0"/>
              <a:t>= y </a:t>
            </a:r>
            <a:r>
              <a:rPr lang="en-US" sz="1400" dirty="0"/>
              <a:t>intercept (where the line crosses the y axis</a:t>
            </a:r>
            <a:r>
              <a:rPr lang="en-US" sz="1400" dirty="0" smtClean="0"/>
              <a:t>)</a:t>
            </a:r>
          </a:p>
          <a:p>
            <a:endParaRPr lang="en-US" sz="1400" dirty="0"/>
          </a:p>
          <a:p>
            <a:r>
              <a:rPr lang="es-CL" sz="1400" dirty="0" err="1"/>
              <a:t>Students</a:t>
            </a:r>
            <a:r>
              <a:rPr lang="es-CL" sz="1400" dirty="0"/>
              <a:t> </a:t>
            </a:r>
            <a:r>
              <a:rPr lang="es-CL" sz="1400" dirty="0" err="1"/>
              <a:t>must</a:t>
            </a:r>
            <a:r>
              <a:rPr lang="es-CL" sz="1400" dirty="0" smtClean="0"/>
              <a:t>:</a:t>
            </a:r>
          </a:p>
          <a:p>
            <a:endParaRPr lang="es-CL" sz="1400" dirty="0"/>
          </a:p>
          <a:p>
            <a:r>
              <a:rPr lang="en-US" sz="1400" dirty="0"/>
              <a:t>1.  </a:t>
            </a:r>
            <a:r>
              <a:rPr lang="en-US" sz="1400" dirty="0" smtClean="0"/>
              <a:t> Obtain </a:t>
            </a:r>
            <a:r>
              <a:rPr lang="en-US" sz="1400" dirty="0"/>
              <a:t>the transmittance percentage by using the colorimeter.</a:t>
            </a:r>
          </a:p>
          <a:p>
            <a:r>
              <a:rPr lang="en-US" sz="1400" dirty="0"/>
              <a:t>2. </a:t>
            </a:r>
            <a:r>
              <a:rPr lang="en-US" sz="1400" dirty="0" smtClean="0"/>
              <a:t>  Divide </a:t>
            </a:r>
            <a:r>
              <a:rPr lang="en-US" sz="1400" dirty="0"/>
              <a:t>the transmittance percentage by 100 to obtain transmittance (T) of the sample.</a:t>
            </a:r>
          </a:p>
          <a:p>
            <a:r>
              <a:rPr lang="en-US" sz="1400" dirty="0"/>
              <a:t>3. </a:t>
            </a:r>
            <a:r>
              <a:rPr lang="en-US" sz="1400" dirty="0" smtClean="0"/>
              <a:t>  Calculate </a:t>
            </a:r>
            <a:r>
              <a:rPr lang="en-US" sz="1400" dirty="0"/>
              <a:t>absorbance (A) using the following formula: A = </a:t>
            </a:r>
            <a:r>
              <a:rPr lang="en-US" sz="1400" dirty="0" smtClean="0"/>
              <a:t>LOG</a:t>
            </a:r>
            <a:r>
              <a:rPr lang="en-US" sz="800" dirty="0" smtClean="0"/>
              <a:t>10</a:t>
            </a:r>
            <a:r>
              <a:rPr lang="en-US" sz="1400" dirty="0" smtClean="0"/>
              <a:t>T</a:t>
            </a:r>
            <a:r>
              <a:rPr lang="en-US" sz="1400" dirty="0"/>
              <a:t>.</a:t>
            </a:r>
          </a:p>
          <a:p>
            <a:r>
              <a:rPr lang="en-US" sz="1400" dirty="0" smtClean="0"/>
              <a:t>4.   Obtain </a:t>
            </a:r>
            <a:r>
              <a:rPr lang="en-US" sz="1400" dirty="0"/>
              <a:t>X by solving the slope-interception equation, substituting the y coordinate for </a:t>
            </a:r>
            <a:r>
              <a:rPr lang="en-US" sz="1400" dirty="0" smtClean="0"/>
              <a:t>                          </a:t>
            </a:r>
          </a:p>
          <a:p>
            <a:r>
              <a:rPr lang="en-US" sz="1400" dirty="0" smtClean="0"/>
              <a:t>       the </a:t>
            </a:r>
            <a:r>
              <a:rPr lang="es-CL" sz="1400" dirty="0" err="1" smtClean="0"/>
              <a:t>a</a:t>
            </a:r>
            <a:r>
              <a:rPr lang="es-CL" sz="1400" dirty="0" err="1" smtClean="0"/>
              <a:t>ctivity</a:t>
            </a:r>
            <a:r>
              <a:rPr lang="es-CL" sz="1400" dirty="0" smtClean="0"/>
              <a:t> </a:t>
            </a:r>
            <a:r>
              <a:rPr lang="es-CL" sz="1400" dirty="0" err="1" smtClean="0"/>
              <a:t>description</a:t>
            </a:r>
            <a:r>
              <a:rPr lang="es-CL" sz="1400" dirty="0"/>
              <a:t> </a:t>
            </a:r>
            <a:r>
              <a:rPr lang="es-CL" sz="1400" dirty="0" err="1" smtClean="0"/>
              <a:t>absorbance</a:t>
            </a:r>
            <a:r>
              <a:rPr lang="es-CL" sz="1400" dirty="0" smtClean="0"/>
              <a:t> </a:t>
            </a:r>
            <a:r>
              <a:rPr lang="es-CL" sz="1400" dirty="0" err="1"/>
              <a:t>value</a:t>
            </a:r>
            <a:r>
              <a:rPr lang="es-CL" sz="1400" dirty="0"/>
              <a:t>.</a:t>
            </a:r>
          </a:p>
        </p:txBody>
      </p:sp>
    </p:spTree>
    <p:extLst>
      <p:ext uri="{BB962C8B-B14F-4D97-AF65-F5344CB8AC3E}">
        <p14:creationId xmlns="" xmlns:p14="http://schemas.microsoft.com/office/powerpoint/2010/main" val="2422215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66380"/>
          <a:stretch/>
        </p:blipFill>
        <p:spPr bwMode="auto">
          <a:xfrm>
            <a:off x="4427984" y="2580231"/>
            <a:ext cx="1308508" cy="34910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763688" y="2399977"/>
            <a:ext cx="4464496" cy="307777"/>
          </a:xfrm>
          <a:prstGeom prst="rect">
            <a:avLst/>
          </a:prstGeom>
          <a:noFill/>
        </p:spPr>
        <p:txBody>
          <a:bodyPr wrap="square" rtlCol="0">
            <a:spAutoFit/>
          </a:bodyPr>
          <a:lstStyle/>
          <a:p>
            <a:pPr lvl="0"/>
            <a:r>
              <a:rPr lang="en-US" sz="1400" dirty="0" err="1" smtClean="0"/>
              <a:t>Labdisc</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20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64088" y="227915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75656" y="2437356"/>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75656" y="4193661"/>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75656" y="4544922"/>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75656" y="3842400"/>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 name="28 CuadroTexto"/>
          <p:cNvSpPr txBox="1"/>
          <p:nvPr/>
        </p:nvSpPr>
        <p:spPr>
          <a:xfrm>
            <a:off x="1763688" y="2757537"/>
            <a:ext cx="4464496" cy="307777"/>
          </a:xfrm>
          <a:prstGeom prst="rect">
            <a:avLst/>
          </a:prstGeom>
          <a:noFill/>
        </p:spPr>
        <p:txBody>
          <a:bodyPr wrap="square" rtlCol="0">
            <a:spAutoFit/>
          </a:bodyPr>
          <a:lstStyle/>
          <a:p>
            <a:pPr lvl="0"/>
            <a:r>
              <a:rPr lang="es-CL" sz="1400" dirty="0"/>
              <a:t>USB </a:t>
            </a:r>
            <a:r>
              <a:rPr lang="es-CL" sz="1400" dirty="0" err="1"/>
              <a:t>connector</a:t>
            </a:r>
            <a:r>
              <a:rPr lang="es-CL" sz="1400" dirty="0"/>
              <a:t> cable </a:t>
            </a:r>
          </a:p>
        </p:txBody>
      </p:sp>
      <p:sp>
        <p:nvSpPr>
          <p:cNvPr id="30" name="29 CuadroTexto"/>
          <p:cNvSpPr txBox="1"/>
          <p:nvPr/>
        </p:nvSpPr>
        <p:spPr>
          <a:xfrm>
            <a:off x="1763688" y="3097054"/>
            <a:ext cx="4464496" cy="307777"/>
          </a:xfrm>
          <a:prstGeom prst="rect">
            <a:avLst/>
          </a:prstGeom>
          <a:noFill/>
        </p:spPr>
        <p:txBody>
          <a:bodyPr wrap="square" rtlCol="0">
            <a:spAutoFit/>
          </a:bodyPr>
          <a:lstStyle/>
          <a:p>
            <a:pPr lvl="0"/>
            <a:r>
              <a:rPr lang="es-CL" sz="1400" dirty="0" err="1"/>
              <a:t>Cuvette</a:t>
            </a:r>
            <a:r>
              <a:rPr lang="es-CL" sz="1400" dirty="0"/>
              <a:t> </a:t>
            </a:r>
            <a:r>
              <a:rPr lang="es-CL" sz="1400" dirty="0" err="1"/>
              <a:t>for</a:t>
            </a:r>
            <a:r>
              <a:rPr lang="es-CL" sz="1400" dirty="0"/>
              <a:t> </a:t>
            </a:r>
            <a:r>
              <a:rPr lang="es-CL" sz="1400" dirty="0" err="1"/>
              <a:t>the</a:t>
            </a:r>
            <a:r>
              <a:rPr lang="es-CL" sz="1400" dirty="0"/>
              <a:t> </a:t>
            </a:r>
            <a:r>
              <a:rPr lang="es-CL" sz="1400" dirty="0" err="1"/>
              <a:t>colorimeter</a:t>
            </a:r>
            <a:endParaRPr lang="es-CL" sz="1400" dirty="0"/>
          </a:p>
        </p:txBody>
      </p:sp>
      <p:sp>
        <p:nvSpPr>
          <p:cNvPr id="31" name="30 CuadroTexto"/>
          <p:cNvSpPr txBox="1"/>
          <p:nvPr/>
        </p:nvSpPr>
        <p:spPr>
          <a:xfrm>
            <a:off x="1763688" y="3403342"/>
            <a:ext cx="4464496" cy="307777"/>
          </a:xfrm>
          <a:prstGeom prst="rect">
            <a:avLst/>
          </a:prstGeom>
          <a:noFill/>
        </p:spPr>
        <p:txBody>
          <a:bodyPr wrap="square" rtlCol="0">
            <a:spAutoFit/>
          </a:bodyPr>
          <a:lstStyle/>
          <a:p>
            <a:pPr lvl="0"/>
            <a:r>
              <a:rPr lang="es-CL" sz="1400" dirty="0" err="1"/>
              <a:t>Distilled</a:t>
            </a:r>
            <a:r>
              <a:rPr lang="es-CL" sz="1400" dirty="0"/>
              <a:t> </a:t>
            </a:r>
            <a:r>
              <a:rPr lang="es-CL" sz="1400" dirty="0" err="1"/>
              <a:t>water</a:t>
            </a:r>
            <a:endParaRPr lang="es-CL" sz="1400" dirty="0"/>
          </a:p>
        </p:txBody>
      </p:sp>
      <p:sp>
        <p:nvSpPr>
          <p:cNvPr id="32" name="31 CuadroTexto"/>
          <p:cNvSpPr txBox="1"/>
          <p:nvPr/>
        </p:nvSpPr>
        <p:spPr>
          <a:xfrm>
            <a:off x="1763688" y="4489375"/>
            <a:ext cx="3096344" cy="307777"/>
          </a:xfrm>
          <a:prstGeom prst="rect">
            <a:avLst/>
          </a:prstGeom>
          <a:noFill/>
        </p:spPr>
        <p:txBody>
          <a:bodyPr wrap="square" rtlCol="0">
            <a:spAutoFit/>
          </a:bodyPr>
          <a:lstStyle/>
          <a:p>
            <a:pPr lvl="0"/>
            <a:r>
              <a:rPr lang="es-CL" sz="1400" dirty="0" err="1"/>
              <a:t>Paper</a:t>
            </a:r>
            <a:r>
              <a:rPr lang="es-CL" sz="1400" dirty="0"/>
              <a:t> </a:t>
            </a:r>
            <a:r>
              <a:rPr lang="es-CL" sz="1400" dirty="0" err="1"/>
              <a:t>towel</a:t>
            </a:r>
            <a:endParaRPr lang="es-CL" sz="1400" dirty="0"/>
          </a:p>
        </p:txBody>
      </p:sp>
      <p:sp>
        <p:nvSpPr>
          <p:cNvPr id="33" name="32 CuadroTexto"/>
          <p:cNvSpPr txBox="1"/>
          <p:nvPr/>
        </p:nvSpPr>
        <p:spPr>
          <a:xfrm>
            <a:off x="1763688" y="4115949"/>
            <a:ext cx="4464496" cy="307777"/>
          </a:xfrm>
          <a:prstGeom prst="rect">
            <a:avLst/>
          </a:prstGeom>
          <a:noFill/>
        </p:spPr>
        <p:txBody>
          <a:bodyPr wrap="square" rtlCol="0">
            <a:spAutoFit/>
          </a:bodyPr>
          <a:lstStyle/>
          <a:p>
            <a:pPr lvl="0"/>
            <a:r>
              <a:rPr lang="es-CL" sz="1400" dirty="0" err="1" smtClean="0"/>
              <a:t>Instant</a:t>
            </a:r>
            <a:r>
              <a:rPr lang="es-CL" sz="1400" dirty="0" smtClean="0"/>
              <a:t> </a:t>
            </a:r>
            <a:r>
              <a:rPr lang="es-CL" sz="1400" dirty="0" err="1" smtClean="0"/>
              <a:t>coffee</a:t>
            </a:r>
            <a:endParaRPr lang="es-CL" sz="1400" dirty="0"/>
          </a:p>
        </p:txBody>
      </p:sp>
      <p:sp>
        <p:nvSpPr>
          <p:cNvPr id="37" name="36 CuadroTexto"/>
          <p:cNvSpPr txBox="1"/>
          <p:nvPr/>
        </p:nvSpPr>
        <p:spPr>
          <a:xfrm>
            <a:off x="1763688" y="3749730"/>
            <a:ext cx="4464496" cy="307777"/>
          </a:xfrm>
          <a:prstGeom prst="rect">
            <a:avLst/>
          </a:prstGeom>
          <a:noFill/>
        </p:spPr>
        <p:txBody>
          <a:bodyPr wrap="square" rtlCol="0">
            <a:spAutoFit/>
          </a:bodyPr>
          <a:lstStyle/>
          <a:p>
            <a:pPr lvl="0"/>
            <a:r>
              <a:rPr lang="es-CL" sz="1400" dirty="0"/>
              <a:t>100 </a:t>
            </a:r>
            <a:r>
              <a:rPr lang="es-CL" sz="1400" dirty="0" err="1"/>
              <a:t>mL</a:t>
            </a:r>
            <a:r>
              <a:rPr lang="es-CL" sz="1400" dirty="0"/>
              <a:t> </a:t>
            </a:r>
            <a:r>
              <a:rPr lang="es-CL" sz="1400" dirty="0" err="1"/>
              <a:t>beaker</a:t>
            </a:r>
            <a:endParaRPr lang="es-CL" sz="1400" dirty="0"/>
          </a:p>
        </p:txBody>
      </p:sp>
      <p:pic>
        <p:nvPicPr>
          <p:cNvPr id="4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475656" y="2788617"/>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2"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475656" y="3139878"/>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670626" y="2276872"/>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6"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427984" y="4540940"/>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75656" y="3491139"/>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75656" y="4896183"/>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6" name="35 CuadroTexto"/>
          <p:cNvSpPr txBox="1"/>
          <p:nvPr/>
        </p:nvSpPr>
        <p:spPr>
          <a:xfrm>
            <a:off x="1763688" y="4849415"/>
            <a:ext cx="3024336" cy="307777"/>
          </a:xfrm>
          <a:prstGeom prst="rect">
            <a:avLst/>
          </a:prstGeom>
          <a:noFill/>
        </p:spPr>
        <p:txBody>
          <a:bodyPr wrap="square" rtlCol="0">
            <a:spAutoFit/>
          </a:bodyPr>
          <a:lstStyle/>
          <a:p>
            <a:pPr lvl="0"/>
            <a:r>
              <a:rPr lang="es-CL" sz="1400" dirty="0"/>
              <a:t>4 test </a:t>
            </a:r>
            <a:r>
              <a:rPr lang="es-CL" sz="1400" dirty="0" err="1"/>
              <a:t>tubes</a:t>
            </a:r>
            <a:endParaRPr lang="es-CL" sz="1400" dirty="0"/>
          </a:p>
        </p:txBody>
      </p:sp>
      <p:sp>
        <p:nvSpPr>
          <p:cNvPr id="2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38" name="37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4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75656" y="524744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75656" y="5598705"/>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7"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75656" y="594996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8" name="47 CuadroTexto"/>
          <p:cNvSpPr txBox="1"/>
          <p:nvPr/>
        </p:nvSpPr>
        <p:spPr>
          <a:xfrm>
            <a:off x="1763688" y="5209455"/>
            <a:ext cx="3024336" cy="307777"/>
          </a:xfrm>
          <a:prstGeom prst="rect">
            <a:avLst/>
          </a:prstGeom>
          <a:noFill/>
        </p:spPr>
        <p:txBody>
          <a:bodyPr wrap="square" rtlCol="0">
            <a:spAutoFit/>
          </a:bodyPr>
          <a:lstStyle/>
          <a:p>
            <a:pPr lvl="0"/>
            <a:r>
              <a:rPr lang="es-CL" sz="1400" dirty="0" err="1"/>
              <a:t>Wash</a:t>
            </a:r>
            <a:r>
              <a:rPr lang="es-CL" sz="1400" dirty="0"/>
              <a:t> </a:t>
            </a:r>
            <a:r>
              <a:rPr lang="es-CL" sz="1400" dirty="0" err="1"/>
              <a:t>bottle</a:t>
            </a:r>
            <a:endParaRPr lang="es-CL" sz="1400" dirty="0"/>
          </a:p>
        </p:txBody>
      </p:sp>
      <p:sp>
        <p:nvSpPr>
          <p:cNvPr id="49" name="48 CuadroTexto"/>
          <p:cNvSpPr txBox="1"/>
          <p:nvPr/>
        </p:nvSpPr>
        <p:spPr>
          <a:xfrm>
            <a:off x="1763688" y="5570852"/>
            <a:ext cx="3024336" cy="307777"/>
          </a:xfrm>
          <a:prstGeom prst="rect">
            <a:avLst/>
          </a:prstGeom>
          <a:noFill/>
        </p:spPr>
        <p:txBody>
          <a:bodyPr wrap="square" rtlCol="0">
            <a:spAutoFit/>
          </a:bodyPr>
          <a:lstStyle/>
          <a:p>
            <a:pPr lvl="0"/>
            <a:r>
              <a:rPr lang="es-CL" sz="1400" dirty="0" err="1"/>
              <a:t>Stirrer</a:t>
            </a:r>
            <a:r>
              <a:rPr lang="es-CL" sz="1400" dirty="0"/>
              <a:t> bar</a:t>
            </a:r>
          </a:p>
        </p:txBody>
      </p:sp>
      <p:sp>
        <p:nvSpPr>
          <p:cNvPr id="50" name="49 CuadroTexto"/>
          <p:cNvSpPr txBox="1"/>
          <p:nvPr/>
        </p:nvSpPr>
        <p:spPr>
          <a:xfrm>
            <a:off x="1763688" y="5929535"/>
            <a:ext cx="3024336" cy="307777"/>
          </a:xfrm>
          <a:prstGeom prst="rect">
            <a:avLst/>
          </a:prstGeom>
          <a:noFill/>
        </p:spPr>
        <p:txBody>
          <a:bodyPr wrap="square" rtlCol="0">
            <a:spAutoFit/>
          </a:bodyPr>
          <a:lstStyle/>
          <a:p>
            <a:pPr lvl="0"/>
            <a:r>
              <a:rPr lang="es-CL" sz="1400" dirty="0"/>
              <a:t>Balance</a:t>
            </a:r>
          </a:p>
        </p:txBody>
      </p:sp>
      <p:pic>
        <p:nvPicPr>
          <p:cNvPr id="51" name="Picture 2"/>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l="44578" r="15632" b="47235"/>
          <a:stretch/>
        </p:blipFill>
        <p:spPr bwMode="auto">
          <a:xfrm>
            <a:off x="5913074" y="2533626"/>
            <a:ext cx="2763382" cy="2695574"/>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84260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187624"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smtClean="0">
                <a:solidFill>
                  <a:schemeClr val="bg1"/>
                </a:solidFill>
              </a:rPr>
              <a:t>Labdisc</a:t>
            </a:r>
            <a:r>
              <a:rPr lang="es-ES_tradnl" sz="2400" b="1" baseline="30000" dirty="0" smtClean="0">
                <a:solidFill>
                  <a:schemeClr val="bg1"/>
                </a:solidFill>
              </a:rPr>
              <a:t> </a:t>
            </a:r>
            <a:r>
              <a:rPr lang="es-ES_tradnl" sz="2400" b="1" baseline="30000" dirty="0" err="1" smtClean="0">
                <a:solidFill>
                  <a:schemeClr val="bg1"/>
                </a:solidFill>
              </a:rPr>
              <a:t>Configuration</a:t>
            </a:r>
            <a:endParaRPr lang="es-ES_tradnl" sz="2400" b="1" baseline="30000" dirty="0">
              <a:solidFill>
                <a:schemeClr val="bg1"/>
              </a:solidFill>
            </a:endParaRPr>
          </a:p>
        </p:txBody>
      </p:sp>
      <p:sp>
        <p:nvSpPr>
          <p:cNvPr id="15" name="14 CuadroTexto"/>
          <p:cNvSpPr txBox="1"/>
          <p:nvPr/>
        </p:nvSpPr>
        <p:spPr>
          <a:xfrm>
            <a:off x="1187624" y="2708920"/>
            <a:ext cx="6624736" cy="523220"/>
          </a:xfrm>
          <a:prstGeom prst="rect">
            <a:avLst/>
          </a:prstGeom>
          <a:noFill/>
        </p:spPr>
        <p:txBody>
          <a:bodyPr wrap="square" rtlCol="0">
            <a:spAutoFit/>
          </a:bodyPr>
          <a:lstStyle/>
          <a:p>
            <a:r>
              <a:rPr lang="en-US" sz="1400" dirty="0"/>
              <a:t>To collect measurements with the microphone sensor, the </a:t>
            </a:r>
            <a:r>
              <a:rPr lang="en-US" sz="1400" dirty="0" err="1"/>
              <a:t>Labdisc</a:t>
            </a:r>
            <a:r>
              <a:rPr lang="en-US" sz="1400" dirty="0"/>
              <a:t> must be set up according to the following steps: </a:t>
            </a:r>
            <a:endParaRPr lang="en-US" sz="1500" dirty="0" smtClean="0"/>
          </a:p>
        </p:txBody>
      </p:sp>
      <p:sp>
        <p:nvSpPr>
          <p:cNvPr id="21" name="20 CuadroTexto"/>
          <p:cNvSpPr txBox="1"/>
          <p:nvPr/>
        </p:nvSpPr>
        <p:spPr>
          <a:xfrm>
            <a:off x="1187624" y="3418542"/>
            <a:ext cx="6624736" cy="307777"/>
          </a:xfrm>
          <a:prstGeom prst="rect">
            <a:avLst/>
          </a:prstGeom>
          <a:noFill/>
        </p:spPr>
        <p:txBody>
          <a:bodyPr wrap="square" rtlCol="0">
            <a:spAutoFit/>
          </a:bodyPr>
          <a:lstStyle/>
          <a:p>
            <a:r>
              <a:rPr lang="en-US" sz="1400" dirty="0"/>
              <a:t>Open the </a:t>
            </a:r>
            <a:r>
              <a:rPr lang="en-US" sz="1400" dirty="0" err="1"/>
              <a:t>GlobiLab</a:t>
            </a:r>
            <a:r>
              <a:rPr lang="en-US" sz="1400" dirty="0"/>
              <a:t> software and turn on the </a:t>
            </a:r>
            <a:r>
              <a:rPr lang="en-US" sz="1400" dirty="0" err="1"/>
              <a:t>Labdisc</a:t>
            </a:r>
            <a:r>
              <a:rPr lang="en-US" sz="1400" dirty="0"/>
              <a:t>.</a:t>
            </a:r>
            <a:endParaRPr lang="en-US" sz="1500" dirty="0" smtClean="0"/>
          </a:p>
        </p:txBody>
      </p:sp>
      <p:sp>
        <p:nvSpPr>
          <p:cNvPr id="23" name="22 CuadroTexto"/>
          <p:cNvSpPr txBox="1"/>
          <p:nvPr/>
        </p:nvSpPr>
        <p:spPr>
          <a:xfrm>
            <a:off x="1187624" y="3902550"/>
            <a:ext cx="6624736" cy="1169551"/>
          </a:xfrm>
          <a:prstGeom prst="rect">
            <a:avLst/>
          </a:prstGeom>
          <a:noFill/>
        </p:spPr>
        <p:txBody>
          <a:bodyPr wrap="square" rtlCol="0">
            <a:spAutoFit/>
          </a:bodyPr>
          <a:lstStyle/>
          <a:p>
            <a:r>
              <a:rPr lang="en-US" sz="1400" dirty="0"/>
              <a:t>Click on the Bluetooth icon in the bottom right corner of the </a:t>
            </a:r>
            <a:r>
              <a:rPr lang="en-US" sz="1400" dirty="0" err="1"/>
              <a:t>GlobiLab</a:t>
            </a:r>
            <a:r>
              <a:rPr lang="en-US" sz="1400" dirty="0"/>
              <a:t> screen. Select the</a:t>
            </a:r>
          </a:p>
          <a:p>
            <a:r>
              <a:rPr lang="en-US" sz="1400" dirty="0" err="1"/>
              <a:t>Labdisc</a:t>
            </a:r>
            <a:r>
              <a:rPr lang="en-US" sz="1400" dirty="0"/>
              <a:t> you are using currently. Once the </a:t>
            </a:r>
            <a:r>
              <a:rPr lang="en-US" sz="1400" dirty="0" err="1"/>
              <a:t>Labdisc</a:t>
            </a:r>
            <a:r>
              <a:rPr lang="en-US" sz="1400" dirty="0"/>
              <a:t> has been recognized by the software,</a:t>
            </a:r>
          </a:p>
          <a:p>
            <a:r>
              <a:rPr lang="en-US" sz="1400" dirty="0"/>
              <a:t>the icon will change from a grey to blue color </a:t>
            </a:r>
            <a:r>
              <a:rPr lang="en-US" sz="1400" dirty="0" smtClean="0"/>
              <a:t>                         . </a:t>
            </a:r>
            <a:r>
              <a:rPr lang="en-US" sz="1400" dirty="0"/>
              <a:t>If you prefer a USB </a:t>
            </a:r>
            <a:r>
              <a:rPr lang="en-US" sz="1400" dirty="0" smtClean="0"/>
              <a:t>connection follow </a:t>
            </a:r>
            <a:r>
              <a:rPr lang="en-US" sz="1400" dirty="0"/>
              <a:t>the previous instruction clicking on the USB icon. You will see the same </a:t>
            </a:r>
            <a:r>
              <a:rPr lang="en-US" sz="1400" dirty="0" smtClean="0"/>
              <a:t>color change </a:t>
            </a:r>
            <a:r>
              <a:rPr lang="en-US" sz="1400" dirty="0"/>
              <a:t>when the </a:t>
            </a:r>
            <a:r>
              <a:rPr lang="en-US" sz="1400" dirty="0" err="1"/>
              <a:t>Labdisc</a:t>
            </a:r>
            <a:r>
              <a:rPr lang="en-US" sz="1400" dirty="0"/>
              <a:t> is </a:t>
            </a:r>
            <a:r>
              <a:rPr lang="en-US" sz="1400" dirty="0" smtClean="0"/>
              <a:t>recognized                          .</a:t>
            </a:r>
            <a:endParaRPr lang="en-US" sz="1500" dirty="0" smtClean="0"/>
          </a:p>
        </p:txBody>
      </p:sp>
      <p:pic>
        <p:nvPicPr>
          <p:cNvPr id="39"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3447450"/>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71600" y="3934939"/>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7" name="16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8194"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44008" y="4359263"/>
            <a:ext cx="864865" cy="2561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04371" y="4797426"/>
            <a:ext cx="863773" cy="2879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42324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9" name="8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10"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2351162"/>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1187624" y="2348880"/>
            <a:ext cx="6624736" cy="523220"/>
          </a:xfrm>
          <a:prstGeom prst="rect">
            <a:avLst/>
          </a:prstGeom>
          <a:noFill/>
        </p:spPr>
        <p:txBody>
          <a:bodyPr wrap="square" rtlCol="0">
            <a:spAutoFit/>
          </a:bodyPr>
          <a:lstStyle/>
          <a:p>
            <a:r>
              <a:rPr lang="en-US" sz="1400" dirty="0"/>
              <a:t>Click on  </a:t>
            </a:r>
            <a:r>
              <a:rPr lang="en-US" sz="1400" dirty="0" smtClean="0"/>
              <a:t>          to </a:t>
            </a:r>
            <a:r>
              <a:rPr lang="en-US" sz="1400" dirty="0"/>
              <a:t>configure the </a:t>
            </a:r>
            <a:r>
              <a:rPr lang="en-US" sz="1400" dirty="0" err="1"/>
              <a:t>Labdisc</a:t>
            </a:r>
            <a:r>
              <a:rPr lang="en-US" sz="1400" dirty="0"/>
              <a:t>. </a:t>
            </a:r>
            <a:r>
              <a:rPr lang="en-US" sz="1400" dirty="0" smtClean="0"/>
              <a:t>Select colorimeter in the “Logger Setup” window.</a:t>
            </a:r>
          </a:p>
          <a:p>
            <a:r>
              <a:rPr lang="en-US" sz="1400" dirty="0"/>
              <a:t>Enter “Manual” for the sample frequency and the number of samples.</a:t>
            </a:r>
            <a:endParaRPr lang="en-US" sz="1500" dirty="0" smtClean="0"/>
          </a:p>
        </p:txBody>
      </p:sp>
      <p:pic>
        <p:nvPicPr>
          <p:cNvPr id="92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07704" y="2311358"/>
            <a:ext cx="360040" cy="325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55875" y="3068960"/>
            <a:ext cx="3059273" cy="3514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5669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6"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2370907"/>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0" name="9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102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550" y="2781300"/>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1187624" y="2348880"/>
            <a:ext cx="6768752" cy="307777"/>
          </a:xfrm>
          <a:prstGeom prst="rect">
            <a:avLst/>
          </a:prstGeom>
          <a:noFill/>
        </p:spPr>
        <p:txBody>
          <a:bodyPr wrap="square" rtlCol="0">
            <a:spAutoFit/>
          </a:bodyPr>
          <a:lstStyle/>
          <a:p>
            <a:r>
              <a:rPr lang="en-US" sz="1400" dirty="0"/>
              <a:t>Once you have finished the sensor configuration start measuring by </a:t>
            </a:r>
            <a:r>
              <a:rPr lang="en-US" sz="1400" dirty="0" smtClean="0"/>
              <a:t>clicking           .</a:t>
            </a:r>
            <a:endParaRPr lang="en-US" sz="1500" dirty="0" smtClean="0"/>
          </a:p>
        </p:txBody>
      </p:sp>
      <p:sp>
        <p:nvSpPr>
          <p:cNvPr id="14" name="13 CuadroTexto"/>
          <p:cNvSpPr txBox="1"/>
          <p:nvPr/>
        </p:nvSpPr>
        <p:spPr>
          <a:xfrm>
            <a:off x="1187624" y="2756501"/>
            <a:ext cx="6624736" cy="307777"/>
          </a:xfrm>
          <a:prstGeom prst="rect">
            <a:avLst/>
          </a:prstGeom>
          <a:noFill/>
        </p:spPr>
        <p:txBody>
          <a:bodyPr wrap="square" rtlCol="0">
            <a:spAutoFit/>
          </a:bodyPr>
          <a:lstStyle/>
          <a:p>
            <a:r>
              <a:rPr lang="en-US" sz="1400" dirty="0"/>
              <a:t>Once you have finished measuring stop the </a:t>
            </a:r>
            <a:r>
              <a:rPr lang="en-US" sz="1400" dirty="0" err="1"/>
              <a:t>Labdisc</a:t>
            </a:r>
            <a:r>
              <a:rPr lang="en-US" sz="1400" dirty="0"/>
              <a:t> by </a:t>
            </a:r>
            <a:r>
              <a:rPr lang="en-US" sz="1400" dirty="0" smtClean="0"/>
              <a:t>clicking                .             </a:t>
            </a:r>
            <a:endParaRPr lang="en-US" sz="1500" dirty="0" smtClean="0"/>
          </a:p>
        </p:txBody>
      </p:sp>
      <p:pic>
        <p:nvPicPr>
          <p:cNvPr id="1024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41975" y="2636838"/>
            <a:ext cx="530225" cy="566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70588" y="2223716"/>
            <a:ext cx="393700" cy="557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54200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4797152"/>
            <a:ext cx="6624736" cy="307777"/>
          </a:xfrm>
          <a:prstGeom prst="rect">
            <a:avLst/>
          </a:prstGeom>
          <a:noFill/>
        </p:spPr>
        <p:txBody>
          <a:bodyPr wrap="square" rtlCol="0">
            <a:spAutoFit/>
          </a:bodyPr>
          <a:lstStyle/>
          <a:p>
            <a:r>
              <a:rPr lang="en-US" sz="1400" dirty="0"/>
              <a:t>Mark each beaker with the number of the sample (1 to 6).</a:t>
            </a:r>
            <a:endParaRPr lang="en-US" sz="1500" dirty="0" smtClean="0"/>
          </a:p>
        </p:txBody>
      </p:sp>
      <p:sp>
        <p:nvSpPr>
          <p:cNvPr id="20" name="19 CuadroTexto"/>
          <p:cNvSpPr txBox="1"/>
          <p:nvPr/>
        </p:nvSpPr>
        <p:spPr>
          <a:xfrm>
            <a:off x="1187624" y="5255826"/>
            <a:ext cx="6624736" cy="307777"/>
          </a:xfrm>
          <a:prstGeom prst="rect">
            <a:avLst/>
          </a:prstGeom>
          <a:noFill/>
        </p:spPr>
        <p:txBody>
          <a:bodyPr wrap="square" rtlCol="0">
            <a:spAutoFit/>
          </a:bodyPr>
          <a:lstStyle/>
          <a:p>
            <a:r>
              <a:rPr lang="en-US" sz="1400" dirty="0"/>
              <a:t>Place distilled water in beaker 1.</a:t>
            </a:r>
            <a:endParaRPr lang="en-US" sz="1500" dirty="0" smtClean="0"/>
          </a:p>
        </p:txBody>
      </p:sp>
      <p:pic>
        <p:nvPicPr>
          <p:cNvPr id="29"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4826060"/>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71600" y="5271421"/>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
        <p:nvSpPr>
          <p:cNvPr id="15" name="14 CuadroTexto"/>
          <p:cNvSpPr txBox="1"/>
          <p:nvPr/>
        </p:nvSpPr>
        <p:spPr>
          <a:xfrm>
            <a:off x="1187624" y="3140968"/>
            <a:ext cx="6624736" cy="1384995"/>
          </a:xfrm>
          <a:prstGeom prst="rect">
            <a:avLst/>
          </a:prstGeom>
          <a:noFill/>
        </p:spPr>
        <p:txBody>
          <a:bodyPr wrap="square" rtlCol="0">
            <a:spAutoFit/>
          </a:bodyPr>
          <a:lstStyle/>
          <a:p>
            <a:r>
              <a:rPr lang="en-US" sz="1400" b="1" dirty="0"/>
              <a:t>Note: Before you start recording, calibrate the colorimeter with the solvent you will</a:t>
            </a:r>
          </a:p>
          <a:p>
            <a:r>
              <a:rPr lang="en-US" sz="1400" b="1" dirty="0"/>
              <a:t>use during the experiment. This step is important to minimize the experimental error</a:t>
            </a:r>
          </a:p>
          <a:p>
            <a:r>
              <a:rPr lang="en-US" sz="1400" b="1" dirty="0"/>
              <a:t>of the measurement. To calibrate, add some solvent (in this case, distilled water),</a:t>
            </a:r>
          </a:p>
          <a:p>
            <a:r>
              <a:rPr lang="en-US" sz="1400" b="1" dirty="0"/>
              <a:t>filling ¾ of the sensor’s cuvette and place the cuvette in the output. Then, press the</a:t>
            </a:r>
          </a:p>
          <a:p>
            <a:r>
              <a:rPr lang="en-US" sz="1400" b="1" dirty="0"/>
              <a:t>button on the colorimeter until you hear the </a:t>
            </a:r>
            <a:r>
              <a:rPr lang="en-US" sz="1400" b="1" dirty="0" err="1"/>
              <a:t>Labdisc’s</a:t>
            </a:r>
            <a:r>
              <a:rPr lang="en-US" sz="1400" b="1" dirty="0"/>
              <a:t> signal. Once you have finished</a:t>
            </a:r>
          </a:p>
          <a:p>
            <a:r>
              <a:rPr lang="en-US" sz="1400" b="1" dirty="0"/>
              <a:t>the calibration remove the cuvette from the colorimeter.</a:t>
            </a:r>
            <a:endParaRPr lang="en-US" sz="1500" dirty="0" smtClean="0"/>
          </a:p>
        </p:txBody>
      </p:sp>
    </p:spTree>
    <p:extLst>
      <p:ext uri="{BB962C8B-B14F-4D97-AF65-F5344CB8AC3E}">
        <p14:creationId xmlns="" xmlns:p14="http://schemas.microsoft.com/office/powerpoint/2010/main" val="1440669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r>
              <a:rPr lang="es-ES_tradnl" sz="2400" b="1" baseline="30000" dirty="0" smtClean="0">
                <a:solidFill>
                  <a:schemeClr val="bg1"/>
                </a:solidFill>
              </a:rPr>
              <a:t> </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187624" y="4849415"/>
            <a:ext cx="6624736" cy="738664"/>
          </a:xfrm>
          <a:prstGeom prst="rect">
            <a:avLst/>
          </a:prstGeom>
          <a:noFill/>
        </p:spPr>
        <p:txBody>
          <a:bodyPr wrap="square" rtlCol="0">
            <a:spAutoFit/>
          </a:bodyPr>
          <a:lstStyle/>
          <a:p>
            <a:r>
              <a:rPr lang="en-US" sz="1400" dirty="0"/>
              <a:t>Measure the transmittance of the solution. To take a data reading, fill the cuvette until it is </a:t>
            </a:r>
            <a:r>
              <a:rPr lang="en-US" sz="1400" dirty="0" smtClean="0"/>
              <a:t>¾ full </a:t>
            </a:r>
            <a:r>
              <a:rPr lang="en-US" sz="1400" dirty="0"/>
              <a:t>with solution from sample 1. ALWAYS hold the upper part of the cuvette to ensure the </a:t>
            </a:r>
            <a:r>
              <a:rPr lang="en-US" sz="1400" dirty="0" smtClean="0"/>
              <a:t>sides </a:t>
            </a:r>
            <a:r>
              <a:rPr lang="es-CL" sz="1400" dirty="0" err="1" smtClean="0"/>
              <a:t>remain</a:t>
            </a:r>
            <a:r>
              <a:rPr lang="es-CL" sz="1400" dirty="0" smtClean="0"/>
              <a:t> </a:t>
            </a:r>
            <a:r>
              <a:rPr lang="es-CL" sz="1400" dirty="0" err="1"/>
              <a:t>clean</a:t>
            </a:r>
            <a:r>
              <a:rPr lang="es-CL" sz="1400" dirty="0"/>
              <a:t> </a:t>
            </a:r>
            <a:r>
              <a:rPr lang="es-CL" sz="1400" dirty="0" err="1"/>
              <a:t>from</a:t>
            </a:r>
            <a:r>
              <a:rPr lang="es-CL" sz="1400" dirty="0"/>
              <a:t> </a:t>
            </a:r>
            <a:r>
              <a:rPr lang="es-CL" sz="1400" dirty="0" err="1"/>
              <a:t>fingerprints</a:t>
            </a:r>
            <a:r>
              <a:rPr lang="es-CL" sz="1400" dirty="0"/>
              <a:t>.</a:t>
            </a:r>
            <a:endParaRPr lang="en-US" sz="1500" dirty="0" smtClean="0"/>
          </a:p>
        </p:txBody>
      </p:sp>
      <p:pic>
        <p:nvPicPr>
          <p:cNvPr id="1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4849415"/>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23 CuadroTexto"/>
          <p:cNvSpPr txBox="1"/>
          <p:nvPr/>
        </p:nvSpPr>
        <p:spPr>
          <a:xfrm>
            <a:off x="1187624" y="2420888"/>
            <a:ext cx="6624736" cy="523220"/>
          </a:xfrm>
          <a:prstGeom prst="rect">
            <a:avLst/>
          </a:prstGeom>
          <a:noFill/>
        </p:spPr>
        <p:txBody>
          <a:bodyPr wrap="square" rtlCol="0">
            <a:spAutoFit/>
          </a:bodyPr>
          <a:lstStyle/>
          <a:p>
            <a:r>
              <a:rPr lang="en-US" sz="1400" dirty="0"/>
              <a:t>Prepare samples 2 to 6 as shown in the table below by measuring the amount of distilled </a:t>
            </a:r>
            <a:r>
              <a:rPr lang="en-US" sz="1400" dirty="0" smtClean="0"/>
              <a:t>water (solvent</a:t>
            </a:r>
            <a:r>
              <a:rPr lang="en-US" sz="1400" dirty="0"/>
              <a:t>) and adding 1 gram of coffee (solute) to each glass.</a:t>
            </a:r>
            <a:endParaRPr lang="en-US" sz="1500" dirty="0"/>
          </a:p>
        </p:txBody>
      </p:sp>
      <p:pic>
        <p:nvPicPr>
          <p:cNvPr id="25"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71600" y="244233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6" name="25 CuadroTexto"/>
          <p:cNvSpPr txBox="1"/>
          <p:nvPr/>
        </p:nvSpPr>
        <p:spPr>
          <a:xfrm>
            <a:off x="1187624" y="4364523"/>
            <a:ext cx="6624736" cy="307777"/>
          </a:xfrm>
          <a:prstGeom prst="rect">
            <a:avLst/>
          </a:prstGeom>
          <a:noFill/>
        </p:spPr>
        <p:txBody>
          <a:bodyPr wrap="square" rtlCol="0">
            <a:spAutoFit/>
          </a:bodyPr>
          <a:lstStyle/>
          <a:p>
            <a:r>
              <a:rPr lang="en-US" sz="1400" dirty="0"/>
              <a:t>Use the stirrer bar to mix the coffee until it dissolves completely.</a:t>
            </a:r>
            <a:endParaRPr lang="en-US" sz="1500" dirty="0" smtClean="0"/>
          </a:p>
        </p:txBody>
      </p:sp>
      <p:pic>
        <p:nvPicPr>
          <p:cNvPr id="27"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71600" y="4364523"/>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1126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71550" y="5643785"/>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14 CuadroTexto"/>
          <p:cNvSpPr txBox="1"/>
          <p:nvPr/>
        </p:nvSpPr>
        <p:spPr>
          <a:xfrm>
            <a:off x="1187624" y="5641503"/>
            <a:ext cx="6624736" cy="307777"/>
          </a:xfrm>
          <a:prstGeom prst="rect">
            <a:avLst/>
          </a:prstGeom>
          <a:noFill/>
        </p:spPr>
        <p:txBody>
          <a:bodyPr wrap="square" rtlCol="0">
            <a:spAutoFit/>
          </a:bodyPr>
          <a:lstStyle/>
          <a:p>
            <a:r>
              <a:rPr lang="en-US" sz="1400" dirty="0"/>
              <a:t>Clean and dry the cuvette with paper towels.</a:t>
            </a:r>
            <a:endParaRPr lang="en-US" sz="1500" dirty="0" smtClean="0"/>
          </a:p>
        </p:txBody>
      </p:sp>
      <p:pic>
        <p:nvPicPr>
          <p:cNvPr id="11267"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257300" y="3092251"/>
            <a:ext cx="5259362" cy="9848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43216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r>
              <a:rPr lang="es-ES_tradnl" sz="2400" b="1" baseline="30000" dirty="0" smtClean="0">
                <a:solidFill>
                  <a:schemeClr val="bg1"/>
                </a:solidFill>
              </a:rPr>
              <a:t> </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4" name="23 CuadroTexto"/>
          <p:cNvSpPr txBox="1"/>
          <p:nvPr/>
        </p:nvSpPr>
        <p:spPr>
          <a:xfrm>
            <a:off x="1187624" y="2420888"/>
            <a:ext cx="6624736" cy="523220"/>
          </a:xfrm>
          <a:prstGeom prst="rect">
            <a:avLst/>
          </a:prstGeom>
          <a:noFill/>
        </p:spPr>
        <p:txBody>
          <a:bodyPr wrap="square" rtlCol="0">
            <a:spAutoFit/>
          </a:bodyPr>
          <a:lstStyle/>
          <a:p>
            <a:r>
              <a:rPr lang="en-US" sz="1400" dirty="0"/>
              <a:t>Place the cuvette in the output of the colorimeter. Cover the cuvette moving the edge of </a:t>
            </a:r>
            <a:r>
              <a:rPr lang="en-US" sz="1400" dirty="0" smtClean="0"/>
              <a:t>the </a:t>
            </a:r>
            <a:r>
              <a:rPr lang="es-CL" sz="1400" dirty="0" err="1" smtClean="0"/>
              <a:t>Labdisc</a:t>
            </a:r>
            <a:r>
              <a:rPr lang="es-CL" sz="1400" dirty="0" smtClean="0"/>
              <a:t> </a:t>
            </a:r>
            <a:r>
              <a:rPr lang="es-CL" sz="1400" dirty="0"/>
              <a:t>and </a:t>
            </a:r>
            <a:r>
              <a:rPr lang="es-CL" sz="1400" dirty="0" err="1"/>
              <a:t>start</a:t>
            </a:r>
            <a:r>
              <a:rPr lang="es-CL" sz="1400" dirty="0"/>
              <a:t> </a:t>
            </a:r>
            <a:r>
              <a:rPr lang="es-CL" sz="1400" dirty="0" err="1"/>
              <a:t>measuring</a:t>
            </a:r>
            <a:r>
              <a:rPr lang="es-CL" sz="1400" dirty="0"/>
              <a:t>.</a:t>
            </a:r>
            <a:endParaRPr lang="en-US" sz="1500" dirty="0"/>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1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550" y="2442786"/>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45634" y="2944108"/>
            <a:ext cx="3600945" cy="3542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85978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213292"/>
            <a:ext cx="6004715" cy="575748"/>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783830"/>
            <a:ext cx="5865559" cy="1077218"/>
          </a:xfrm>
          <a:prstGeom prst="rect">
            <a:avLst/>
          </a:prstGeom>
          <a:noFill/>
        </p:spPr>
        <p:txBody>
          <a:bodyPr wrap="square" rtlCol="0">
            <a:spAutoFit/>
          </a:bodyPr>
          <a:lstStyle/>
          <a:p>
            <a:r>
              <a:rPr lang="en-US" sz="1600" dirty="0"/>
              <a:t>The purpose of this activity is to relate light absorbance and </a:t>
            </a:r>
            <a:r>
              <a:rPr lang="en-US" sz="1600" dirty="0" smtClean="0"/>
              <a:t>transmittance in </a:t>
            </a:r>
            <a:r>
              <a:rPr lang="en-US" sz="1600" dirty="0"/>
              <a:t>solutions with different concentrations, create a hypothesis and </a:t>
            </a:r>
            <a:r>
              <a:rPr lang="en-US" sz="1600" dirty="0" smtClean="0"/>
              <a:t>proceed to </a:t>
            </a:r>
            <a:r>
              <a:rPr lang="en-US" sz="1600" dirty="0"/>
              <a:t>test it using the </a:t>
            </a:r>
            <a:r>
              <a:rPr lang="en-US" sz="1600" dirty="0" err="1"/>
              <a:t>Labidsc</a:t>
            </a:r>
            <a:r>
              <a:rPr lang="en-US" sz="1600" dirty="0"/>
              <a:t> colorimeter sensor.</a:t>
            </a:r>
            <a:endParaRPr lang="en-US" sz="1600" baseline="30000" dirty="0"/>
          </a:p>
        </p:txBody>
      </p:sp>
    </p:spTree>
    <p:extLst>
      <p:ext uri="{BB962C8B-B14F-4D97-AF65-F5344CB8AC3E}">
        <p14:creationId xmlns="" xmlns:p14="http://schemas.microsoft.com/office/powerpoint/2010/main"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r>
              <a:rPr lang="es-ES_tradnl" sz="2400" b="1" baseline="30000" dirty="0" smtClean="0">
                <a:solidFill>
                  <a:schemeClr val="bg1"/>
                </a:solidFill>
              </a:rPr>
              <a:t> </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
        <p:nvSpPr>
          <p:cNvPr id="7" name="6 CuadroTexto"/>
          <p:cNvSpPr txBox="1"/>
          <p:nvPr/>
        </p:nvSpPr>
        <p:spPr>
          <a:xfrm>
            <a:off x="1187624" y="2420888"/>
            <a:ext cx="6624736" cy="523220"/>
          </a:xfrm>
          <a:prstGeom prst="rect">
            <a:avLst/>
          </a:prstGeom>
          <a:noFill/>
        </p:spPr>
        <p:txBody>
          <a:bodyPr wrap="square" rtlCol="0">
            <a:spAutoFit/>
          </a:bodyPr>
          <a:lstStyle/>
          <a:p>
            <a:r>
              <a:rPr lang="en-US" sz="1400" dirty="0"/>
              <a:t>Record the transmittance percentage. Take the sample out of the sensor and clean the </a:t>
            </a:r>
            <a:r>
              <a:rPr lang="en-US" sz="1400" dirty="0" smtClean="0"/>
              <a:t>cuvette with </a:t>
            </a:r>
            <a:r>
              <a:rPr lang="en-US" sz="1400" dirty="0"/>
              <a:t>distilled water. Repeat the steps with the other samples.</a:t>
            </a:r>
            <a:endParaRPr lang="en-US" sz="1500" dirty="0"/>
          </a:p>
        </p:txBody>
      </p:sp>
      <p:pic>
        <p:nvPicPr>
          <p:cNvPr id="12"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550" y="2442786"/>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71550" y="3017461"/>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14 CuadroTexto"/>
          <p:cNvSpPr txBox="1"/>
          <p:nvPr/>
        </p:nvSpPr>
        <p:spPr>
          <a:xfrm>
            <a:off x="1187624" y="2996952"/>
            <a:ext cx="6624736" cy="307777"/>
          </a:xfrm>
          <a:prstGeom prst="rect">
            <a:avLst/>
          </a:prstGeom>
          <a:noFill/>
        </p:spPr>
        <p:txBody>
          <a:bodyPr wrap="square" rtlCol="0">
            <a:spAutoFit/>
          </a:bodyPr>
          <a:lstStyle/>
          <a:p>
            <a:r>
              <a:rPr lang="en-US" sz="1400" dirty="0" smtClean="0"/>
              <a:t>Once you have finished measuring stop the </a:t>
            </a:r>
            <a:r>
              <a:rPr lang="en-US" sz="1400" dirty="0" err="1" smtClean="0"/>
              <a:t>Labdisc</a:t>
            </a:r>
            <a:r>
              <a:rPr lang="en-US" sz="1400" dirty="0" smtClean="0"/>
              <a:t>. </a:t>
            </a:r>
            <a:endParaRPr lang="en-US" sz="1500" dirty="0"/>
          </a:p>
        </p:txBody>
      </p:sp>
    </p:spTree>
    <p:extLst>
      <p:ext uri="{BB962C8B-B14F-4D97-AF65-F5344CB8AC3E}">
        <p14:creationId xmlns="" xmlns:p14="http://schemas.microsoft.com/office/powerpoint/2010/main" val="3120523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r>
              <a:rPr lang="es-ES_tradnl" sz="2400" b="1" baseline="30000" dirty="0" smtClean="0">
                <a:solidFill>
                  <a:schemeClr val="bg1"/>
                </a:solidFill>
              </a:rPr>
              <a:t> </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
        <p:nvSpPr>
          <p:cNvPr id="7" name="6 CuadroTexto"/>
          <p:cNvSpPr txBox="1"/>
          <p:nvPr/>
        </p:nvSpPr>
        <p:spPr>
          <a:xfrm>
            <a:off x="1187624" y="2420888"/>
            <a:ext cx="6984776" cy="984885"/>
          </a:xfrm>
          <a:prstGeom prst="rect">
            <a:avLst/>
          </a:prstGeom>
          <a:noFill/>
        </p:spPr>
        <p:txBody>
          <a:bodyPr wrap="square" rtlCol="0">
            <a:spAutoFit/>
          </a:bodyPr>
          <a:lstStyle/>
          <a:p>
            <a:r>
              <a:rPr lang="en-US" sz="1400" b="1" dirty="0"/>
              <a:t>The graph below should be similar to the one the students came up </a:t>
            </a:r>
            <a:r>
              <a:rPr lang="en-US" sz="1400" b="1" dirty="0" smtClean="0"/>
              <a:t>with. The </a:t>
            </a:r>
            <a:r>
              <a:rPr lang="en-US" sz="1400" b="1" dirty="0"/>
              <a:t>decreasing order of </a:t>
            </a:r>
            <a:r>
              <a:rPr lang="en-US" sz="1400" b="1" dirty="0" smtClean="0"/>
              <a:t>percentages </a:t>
            </a:r>
            <a:r>
              <a:rPr lang="en-US" sz="1400" b="1" dirty="0"/>
              <a:t>can also be observed in </a:t>
            </a:r>
            <a:r>
              <a:rPr lang="en-US" sz="1400" b="1" dirty="0" smtClean="0"/>
              <a:t>both </a:t>
            </a:r>
            <a:r>
              <a:rPr lang="es-CL" sz="1400" b="1" dirty="0" err="1" smtClean="0"/>
              <a:t>green</a:t>
            </a:r>
            <a:r>
              <a:rPr lang="es-CL" sz="1400" b="1" dirty="0" smtClean="0"/>
              <a:t> </a:t>
            </a:r>
            <a:r>
              <a:rPr lang="es-CL" sz="1400" b="1" dirty="0"/>
              <a:t>and </a:t>
            </a:r>
            <a:r>
              <a:rPr lang="es-CL" sz="1400" b="1" dirty="0" err="1"/>
              <a:t>blue</a:t>
            </a:r>
            <a:r>
              <a:rPr lang="es-CL" sz="1400" b="1" dirty="0"/>
              <a:t> </a:t>
            </a:r>
            <a:r>
              <a:rPr lang="es-CL" sz="1400" b="1" dirty="0" err="1"/>
              <a:t>colorimeters</a:t>
            </a:r>
            <a:r>
              <a:rPr lang="es-CL" sz="1400" b="1" dirty="0" smtClean="0"/>
              <a:t>.</a:t>
            </a:r>
          </a:p>
          <a:p>
            <a:endParaRPr lang="es-CL" sz="1400" b="1" dirty="0"/>
          </a:p>
          <a:p>
            <a:r>
              <a:rPr lang="en-US" sz="1600" dirty="0" smtClean="0"/>
              <a:t>                Transmittance </a:t>
            </a:r>
            <a:r>
              <a:rPr lang="en-US" sz="1600" dirty="0"/>
              <a:t>percentage as a function of concentration:</a:t>
            </a:r>
            <a:endParaRPr lang="en-US" sz="1500" dirty="0"/>
          </a:p>
        </p:txBody>
      </p:sp>
      <p:pic>
        <p:nvPicPr>
          <p:cNvPr id="133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95736" y="3573016"/>
            <a:ext cx="4176464" cy="275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15649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4" name="23 CuadroTexto"/>
          <p:cNvSpPr txBox="1"/>
          <p:nvPr/>
        </p:nvSpPr>
        <p:spPr>
          <a:xfrm>
            <a:off x="1187624" y="2996952"/>
            <a:ext cx="6912768" cy="307777"/>
          </a:xfrm>
          <a:prstGeom prst="rect">
            <a:avLst/>
          </a:prstGeom>
          <a:noFill/>
        </p:spPr>
        <p:txBody>
          <a:bodyPr wrap="square" rtlCol="0">
            <a:spAutoFit/>
          </a:bodyPr>
          <a:lstStyle/>
          <a:p>
            <a:r>
              <a:rPr lang="en-US" sz="1400" dirty="0"/>
              <a:t>Export the data to Excel clicking on </a:t>
            </a:r>
            <a:r>
              <a:rPr lang="en-US" sz="1400" dirty="0" smtClean="0"/>
              <a:t>            . </a:t>
            </a:r>
            <a:r>
              <a:rPr lang="en-US" sz="1400" dirty="0"/>
              <a:t>Save the data on your computer.</a:t>
            </a:r>
            <a:endParaRPr lang="en-US" sz="1500" dirty="0" smtClean="0"/>
          </a:p>
        </p:txBody>
      </p:sp>
      <p:pic>
        <p:nvPicPr>
          <p:cNvPr id="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71600" y="354634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34" name="3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1433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51920" y="3007522"/>
            <a:ext cx="419100" cy="29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6" name="35 CuadroTexto"/>
          <p:cNvSpPr txBox="1"/>
          <p:nvPr/>
        </p:nvSpPr>
        <p:spPr>
          <a:xfrm>
            <a:off x="1187624" y="3553852"/>
            <a:ext cx="6624736" cy="523220"/>
          </a:xfrm>
          <a:prstGeom prst="rect">
            <a:avLst/>
          </a:prstGeom>
          <a:noFill/>
        </p:spPr>
        <p:txBody>
          <a:bodyPr wrap="square" rtlCol="0">
            <a:spAutoFit/>
          </a:bodyPr>
          <a:lstStyle/>
          <a:p>
            <a:r>
              <a:rPr lang="en-US" sz="1400" dirty="0"/>
              <a:t>Observe the percentage transmittance values obtained when we illuminate the samples </a:t>
            </a:r>
            <a:r>
              <a:rPr lang="en-US" sz="1400" dirty="0" smtClean="0"/>
              <a:t>with different light beam colors (different wavelengths: Red, green and blue).</a:t>
            </a:r>
            <a:endParaRPr lang="en-US" sz="1500" dirty="0" smtClean="0"/>
          </a:p>
        </p:txBody>
      </p:sp>
    </p:spTree>
    <p:extLst>
      <p:ext uri="{BB962C8B-B14F-4D97-AF65-F5344CB8AC3E}">
        <p14:creationId xmlns="" xmlns:p14="http://schemas.microsoft.com/office/powerpoint/2010/main" val="1311205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3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34" name="3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1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2492896"/>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14 CuadroTexto"/>
          <p:cNvSpPr txBox="1"/>
          <p:nvPr/>
        </p:nvSpPr>
        <p:spPr>
          <a:xfrm>
            <a:off x="1187624" y="2498426"/>
            <a:ext cx="6624736" cy="738664"/>
          </a:xfrm>
          <a:prstGeom prst="rect">
            <a:avLst/>
          </a:prstGeom>
          <a:noFill/>
        </p:spPr>
        <p:txBody>
          <a:bodyPr wrap="square" rtlCol="0">
            <a:spAutoFit/>
          </a:bodyPr>
          <a:lstStyle/>
          <a:p>
            <a:r>
              <a:rPr lang="en-US" sz="1400" dirty="0"/>
              <a:t>Organize the data and calculate transmittance and absorbance values starting from the</a:t>
            </a:r>
          </a:p>
          <a:p>
            <a:r>
              <a:rPr lang="en-US" sz="1400" dirty="0"/>
              <a:t>transmittance percentage given by the </a:t>
            </a:r>
            <a:r>
              <a:rPr lang="en-US" sz="1400" dirty="0" err="1"/>
              <a:t>Labdisc</a:t>
            </a:r>
            <a:r>
              <a:rPr lang="en-US" sz="1400" dirty="0"/>
              <a:t>. Data should be organized as </a:t>
            </a:r>
            <a:r>
              <a:rPr lang="en-US" sz="1400" dirty="0" smtClean="0"/>
              <a:t>shown in the </a:t>
            </a:r>
            <a:endParaRPr lang="en-US" sz="1400" dirty="0"/>
          </a:p>
          <a:p>
            <a:r>
              <a:rPr lang="es-CL" sz="1400" dirty="0" err="1"/>
              <a:t>following</a:t>
            </a:r>
            <a:r>
              <a:rPr lang="es-CL" sz="1400" dirty="0"/>
              <a:t> </a:t>
            </a:r>
            <a:r>
              <a:rPr lang="es-CL" sz="1400" dirty="0" err="1"/>
              <a:t>table</a:t>
            </a:r>
            <a:r>
              <a:rPr lang="es-CL" sz="1400" dirty="0"/>
              <a:t>:</a:t>
            </a:r>
            <a:endParaRPr lang="en-US" sz="1500" dirty="0" smtClean="0"/>
          </a:p>
        </p:txBody>
      </p:sp>
      <p:sp>
        <p:nvSpPr>
          <p:cNvPr id="16" name="15 CuadroTexto"/>
          <p:cNvSpPr txBox="1"/>
          <p:nvPr/>
        </p:nvSpPr>
        <p:spPr>
          <a:xfrm>
            <a:off x="1187624" y="3451916"/>
            <a:ext cx="6624736" cy="738664"/>
          </a:xfrm>
          <a:prstGeom prst="rect">
            <a:avLst/>
          </a:prstGeom>
          <a:noFill/>
        </p:spPr>
        <p:txBody>
          <a:bodyPr wrap="square" rtlCol="0">
            <a:spAutoFit/>
          </a:bodyPr>
          <a:lstStyle/>
          <a:p>
            <a:r>
              <a:rPr lang="es-CL" sz="1400" b="1" dirty="0" err="1"/>
              <a:t>Sample</a:t>
            </a:r>
            <a:r>
              <a:rPr lang="es-CL" sz="1400" b="1" dirty="0"/>
              <a:t> – </a:t>
            </a:r>
            <a:r>
              <a:rPr lang="es-CL" sz="1400" b="1" dirty="0" err="1"/>
              <a:t>Concentration</a:t>
            </a:r>
            <a:r>
              <a:rPr lang="es-CL" sz="1400" b="1" dirty="0"/>
              <a:t> [gr/</a:t>
            </a:r>
            <a:r>
              <a:rPr lang="es-CL" sz="1400" b="1" dirty="0" err="1"/>
              <a:t>mL</a:t>
            </a:r>
            <a:r>
              <a:rPr lang="es-CL" sz="1400" b="1" dirty="0"/>
              <a:t>] - %</a:t>
            </a:r>
            <a:r>
              <a:rPr lang="es-CL" sz="1400" b="1" dirty="0" err="1"/>
              <a:t>Transmittance</a:t>
            </a:r>
            <a:r>
              <a:rPr lang="es-CL" sz="1400" b="1" dirty="0"/>
              <a:t> red – </a:t>
            </a:r>
            <a:r>
              <a:rPr lang="es-CL" sz="1400" b="1" dirty="0" err="1"/>
              <a:t>Transmittance</a:t>
            </a:r>
            <a:r>
              <a:rPr lang="es-CL" sz="1400" b="1" dirty="0"/>
              <a:t> red – </a:t>
            </a:r>
            <a:r>
              <a:rPr lang="es-CL" sz="1400" b="1" dirty="0" err="1"/>
              <a:t>Absorbance</a:t>
            </a:r>
            <a:r>
              <a:rPr lang="es-CL" sz="1400" b="1" dirty="0"/>
              <a:t> </a:t>
            </a:r>
            <a:r>
              <a:rPr lang="es-CL" sz="1400" b="1" dirty="0" smtClean="0"/>
              <a:t>red </a:t>
            </a:r>
            <a:r>
              <a:rPr lang="en-US" sz="1400" b="1" dirty="0" smtClean="0"/>
              <a:t>- </a:t>
            </a:r>
            <a:r>
              <a:rPr lang="en-US" sz="1400" b="1" dirty="0"/>
              <a:t>%Transmittance green – Transmittance green – Absorbance green - %Transmittance blue </a:t>
            </a:r>
            <a:r>
              <a:rPr lang="en-US" sz="1400" b="1" dirty="0" smtClean="0"/>
              <a:t>– </a:t>
            </a:r>
            <a:r>
              <a:rPr lang="es-CL" sz="1400" b="1" dirty="0" err="1" smtClean="0"/>
              <a:t>Transmittance</a:t>
            </a:r>
            <a:r>
              <a:rPr lang="es-CL" sz="1400" b="1" dirty="0" smtClean="0"/>
              <a:t> </a:t>
            </a:r>
            <a:r>
              <a:rPr lang="es-CL" sz="1400" b="1" dirty="0" err="1"/>
              <a:t>blue</a:t>
            </a:r>
            <a:r>
              <a:rPr lang="es-CL" sz="1400" b="1" dirty="0"/>
              <a:t> – </a:t>
            </a:r>
            <a:r>
              <a:rPr lang="es-CL" sz="1400" b="1" dirty="0" err="1"/>
              <a:t>Absorbance</a:t>
            </a:r>
            <a:r>
              <a:rPr lang="es-CL" sz="1400" b="1" dirty="0"/>
              <a:t> </a:t>
            </a:r>
            <a:r>
              <a:rPr lang="es-CL" sz="1400" b="1" dirty="0" err="1" smtClean="0"/>
              <a:t>blue</a:t>
            </a:r>
            <a:endParaRPr lang="en-US" sz="1500" dirty="0" smtClean="0"/>
          </a:p>
        </p:txBody>
      </p:sp>
      <p:pic>
        <p:nvPicPr>
          <p:cNvPr id="1536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69641" y="4316012"/>
            <a:ext cx="6332271" cy="1512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33282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3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34" name="3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2492896"/>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71600" y="3303557"/>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71600" y="4114218"/>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71600" y="4780283"/>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71600" y="5447506"/>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1187624" y="2492896"/>
            <a:ext cx="7488832" cy="738664"/>
          </a:xfrm>
          <a:prstGeom prst="rect">
            <a:avLst/>
          </a:prstGeom>
          <a:noFill/>
        </p:spPr>
        <p:txBody>
          <a:bodyPr wrap="square" rtlCol="0">
            <a:spAutoFit/>
          </a:bodyPr>
          <a:lstStyle/>
          <a:p>
            <a:r>
              <a:rPr lang="en-US" sz="1400" dirty="0"/>
              <a:t>Label column C as percentage transmittance of red, column F as percentage transmittance of </a:t>
            </a:r>
            <a:r>
              <a:rPr lang="en-US" sz="1400" dirty="0" smtClean="0"/>
              <a:t>green and </a:t>
            </a:r>
            <a:r>
              <a:rPr lang="en-US" sz="1400" dirty="0"/>
              <a:t>column I as percentage transmittance of blue. Use the formula of the table to calculate </a:t>
            </a:r>
            <a:r>
              <a:rPr lang="en-US" sz="1400" dirty="0" smtClean="0"/>
              <a:t>the transmittance </a:t>
            </a:r>
            <a:r>
              <a:rPr lang="en-US" sz="1400" dirty="0"/>
              <a:t>(columns D, G and J) and absorbance (columns E, H and K) of each sample.</a:t>
            </a:r>
            <a:endParaRPr lang="en-US" sz="1500" dirty="0" smtClean="0"/>
          </a:p>
        </p:txBody>
      </p:sp>
      <p:sp>
        <p:nvSpPr>
          <p:cNvPr id="14" name="13 CuadroTexto"/>
          <p:cNvSpPr txBox="1"/>
          <p:nvPr/>
        </p:nvSpPr>
        <p:spPr>
          <a:xfrm>
            <a:off x="1187624" y="3284984"/>
            <a:ext cx="7488832" cy="738664"/>
          </a:xfrm>
          <a:prstGeom prst="rect">
            <a:avLst/>
          </a:prstGeom>
          <a:noFill/>
        </p:spPr>
        <p:txBody>
          <a:bodyPr wrap="square" rtlCol="0">
            <a:spAutoFit/>
          </a:bodyPr>
          <a:lstStyle/>
          <a:p>
            <a:r>
              <a:rPr lang="en-US" sz="1400" dirty="0"/>
              <a:t>Observe and compare the transmittance values for each sample. Remember that the Lambert-</a:t>
            </a:r>
          </a:p>
          <a:p>
            <a:r>
              <a:rPr lang="en-US" sz="1400" dirty="0"/>
              <a:t>Beer law can be used for absorbance values between 0 and 1. Therefore, select the color where you</a:t>
            </a:r>
          </a:p>
          <a:p>
            <a:r>
              <a:rPr lang="en-US" sz="1400" dirty="0"/>
              <a:t>obtained most results within this absorbance range.</a:t>
            </a:r>
            <a:endParaRPr lang="en-US" sz="1500" dirty="0" smtClean="0"/>
          </a:p>
        </p:txBody>
      </p:sp>
      <p:sp>
        <p:nvSpPr>
          <p:cNvPr id="16" name="15 CuadroTexto"/>
          <p:cNvSpPr txBox="1"/>
          <p:nvPr/>
        </p:nvSpPr>
        <p:spPr>
          <a:xfrm>
            <a:off x="1187624" y="4077072"/>
            <a:ext cx="7488832" cy="523220"/>
          </a:xfrm>
          <a:prstGeom prst="rect">
            <a:avLst/>
          </a:prstGeom>
          <a:noFill/>
        </p:spPr>
        <p:txBody>
          <a:bodyPr wrap="square" rtlCol="0">
            <a:spAutoFit/>
          </a:bodyPr>
          <a:lstStyle/>
          <a:p>
            <a:r>
              <a:rPr lang="en-US" sz="1400" dirty="0"/>
              <a:t>Create a line graph of absorbance as a function of concentration. To do this, first create a scatter</a:t>
            </a:r>
          </a:p>
          <a:p>
            <a:r>
              <a:rPr lang="en-US" sz="1400" dirty="0"/>
              <a:t>plot by clicking on </a:t>
            </a:r>
            <a:r>
              <a:rPr lang="en-US" sz="1400" dirty="0" smtClean="0"/>
              <a:t>the                             </a:t>
            </a:r>
            <a:r>
              <a:rPr lang="en-US" sz="1400" dirty="0"/>
              <a:t>button.</a:t>
            </a:r>
            <a:endParaRPr lang="en-US" sz="1500" dirty="0" smtClean="0"/>
          </a:p>
        </p:txBody>
      </p:sp>
      <p:sp>
        <p:nvSpPr>
          <p:cNvPr id="17" name="16 CuadroTexto"/>
          <p:cNvSpPr txBox="1"/>
          <p:nvPr/>
        </p:nvSpPr>
        <p:spPr>
          <a:xfrm>
            <a:off x="1187624" y="4777988"/>
            <a:ext cx="7488832" cy="523220"/>
          </a:xfrm>
          <a:prstGeom prst="rect">
            <a:avLst/>
          </a:prstGeom>
          <a:noFill/>
        </p:spPr>
        <p:txBody>
          <a:bodyPr wrap="square" rtlCol="0">
            <a:spAutoFit/>
          </a:bodyPr>
          <a:lstStyle/>
          <a:p>
            <a:r>
              <a:rPr lang="en-US" sz="1400" dirty="0"/>
              <a:t>Select the Data Range. Select the concentrations value for the x axis and absorbance values for the</a:t>
            </a:r>
          </a:p>
          <a:p>
            <a:r>
              <a:rPr lang="es-CL" sz="1400" dirty="0"/>
              <a:t>y axis.</a:t>
            </a:r>
            <a:endParaRPr lang="en-US" sz="1500" dirty="0" smtClean="0"/>
          </a:p>
        </p:txBody>
      </p:sp>
      <p:sp>
        <p:nvSpPr>
          <p:cNvPr id="18" name="17 CuadroTexto"/>
          <p:cNvSpPr txBox="1"/>
          <p:nvPr/>
        </p:nvSpPr>
        <p:spPr>
          <a:xfrm>
            <a:off x="1187624" y="5426640"/>
            <a:ext cx="7488832" cy="738664"/>
          </a:xfrm>
          <a:prstGeom prst="rect">
            <a:avLst/>
          </a:prstGeom>
          <a:noFill/>
        </p:spPr>
        <p:txBody>
          <a:bodyPr wrap="square" rtlCol="0">
            <a:spAutoFit/>
          </a:bodyPr>
          <a:lstStyle/>
          <a:p>
            <a:r>
              <a:rPr lang="en-US" sz="1400" dirty="0"/>
              <a:t>Add a regressing line to the graph by right-clicking on the points and selecting “Add </a:t>
            </a:r>
            <a:r>
              <a:rPr lang="en-US" sz="1400" dirty="0" err="1"/>
              <a:t>Trendline</a:t>
            </a:r>
            <a:r>
              <a:rPr lang="en-US" sz="1400" dirty="0"/>
              <a:t>”.</a:t>
            </a:r>
          </a:p>
          <a:p>
            <a:r>
              <a:rPr lang="en-US" sz="1400" dirty="0"/>
              <a:t>Select the linear regression type. Choose the options chart and select “Display equations on chart”.</a:t>
            </a:r>
          </a:p>
          <a:p>
            <a:r>
              <a:rPr lang="es-CL" sz="1400" dirty="0" err="1"/>
              <a:t>Press</a:t>
            </a:r>
            <a:r>
              <a:rPr lang="es-CL" sz="1400" dirty="0"/>
              <a:t> Ok </a:t>
            </a:r>
            <a:r>
              <a:rPr lang="es-CL" sz="1400" dirty="0" err="1"/>
              <a:t>to</a:t>
            </a:r>
            <a:r>
              <a:rPr lang="es-CL" sz="1400" dirty="0"/>
              <a:t> </a:t>
            </a:r>
            <a:r>
              <a:rPr lang="es-CL" sz="1400" dirty="0" err="1"/>
              <a:t>finish</a:t>
            </a:r>
            <a:r>
              <a:rPr lang="es-CL" sz="1400" dirty="0"/>
              <a:t>.</a:t>
            </a:r>
            <a:endParaRPr lang="en-US" sz="1500" dirty="0" smtClean="0"/>
          </a:p>
        </p:txBody>
      </p:sp>
      <p:pic>
        <p:nvPicPr>
          <p:cNvPr id="16390" name="Picture 6"/>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915221" y="4338543"/>
            <a:ext cx="1080715" cy="2425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05068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132910" y="3174075"/>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1555626" y="3429000"/>
            <a:ext cx="6086666" cy="523220"/>
          </a:xfrm>
          <a:prstGeom prst="rect">
            <a:avLst/>
          </a:prstGeom>
          <a:noFill/>
        </p:spPr>
        <p:txBody>
          <a:bodyPr wrap="none" rtlCol="0">
            <a:spAutoFit/>
          </a:bodyPr>
          <a:lstStyle/>
          <a:p>
            <a:r>
              <a:rPr lang="en-US" sz="1400" b="1" dirty="0"/>
              <a:t>What was the relationship between the transmittance and concentration of the</a:t>
            </a:r>
          </a:p>
          <a:p>
            <a:r>
              <a:rPr lang="es-CL" sz="1400" b="1" dirty="0" err="1"/>
              <a:t>solutions</a:t>
            </a:r>
            <a:r>
              <a:rPr lang="es-CL" sz="1400" b="1" dirty="0"/>
              <a:t>?</a:t>
            </a:r>
          </a:p>
        </p:txBody>
      </p:sp>
      <p:sp>
        <p:nvSpPr>
          <p:cNvPr id="24" name="23 CuadroTexto"/>
          <p:cNvSpPr txBox="1"/>
          <p:nvPr/>
        </p:nvSpPr>
        <p:spPr>
          <a:xfrm>
            <a:off x="1555626" y="2545159"/>
            <a:ext cx="5968702" cy="307777"/>
          </a:xfrm>
          <a:prstGeom prst="rect">
            <a:avLst/>
          </a:prstGeom>
          <a:noFill/>
        </p:spPr>
        <p:txBody>
          <a:bodyPr wrap="square" rtlCol="0">
            <a:spAutoFit/>
          </a:bodyPr>
          <a:lstStyle/>
          <a:p>
            <a:r>
              <a:rPr lang="en-US" sz="1400" b="1" dirty="0"/>
              <a:t>How do the results relate to your initial hypothesis? Explain.</a:t>
            </a:r>
            <a:endParaRPr lang="es-CL" sz="1400" b="1" dirty="0"/>
          </a:p>
        </p:txBody>
      </p:sp>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7" name="16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grpSp>
        <p:nvGrpSpPr>
          <p:cNvPr id="18" name="17 Grupo"/>
          <p:cNvGrpSpPr/>
          <p:nvPr/>
        </p:nvGrpSpPr>
        <p:grpSpPr>
          <a:xfrm>
            <a:off x="1138130" y="4093663"/>
            <a:ext cx="6852488" cy="775497"/>
            <a:chOff x="1132910" y="2254524"/>
            <a:chExt cx="6852488" cy="775497"/>
          </a:xfrm>
        </p:grpSpPr>
        <p:pic>
          <p:nvPicPr>
            <p:cNvPr id="19" name="18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29928" y="2381949"/>
              <a:ext cx="6655470" cy="648072"/>
            </a:xfrm>
            <a:prstGeom prst="rect">
              <a:avLst/>
            </a:prstGeom>
          </p:spPr>
        </p:pic>
        <p:pic>
          <p:nvPicPr>
            <p:cNvPr id="2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21" name="20 CuadroTexto"/>
          <p:cNvSpPr txBox="1"/>
          <p:nvPr/>
        </p:nvSpPr>
        <p:spPr>
          <a:xfrm>
            <a:off x="1560846" y="4293096"/>
            <a:ext cx="5907643" cy="523220"/>
          </a:xfrm>
          <a:prstGeom prst="rect">
            <a:avLst/>
          </a:prstGeom>
          <a:noFill/>
        </p:spPr>
        <p:txBody>
          <a:bodyPr wrap="none" rtlCol="0">
            <a:spAutoFit/>
          </a:bodyPr>
          <a:lstStyle/>
          <a:p>
            <a:r>
              <a:rPr lang="en-US" sz="1400" b="1" dirty="0"/>
              <a:t>What was the relationship between the absorbance and concentration of the</a:t>
            </a:r>
          </a:p>
          <a:p>
            <a:r>
              <a:rPr lang="es-CL" sz="1400" b="1" dirty="0" err="1"/>
              <a:t>solutions</a:t>
            </a:r>
            <a:r>
              <a:rPr lang="es-CL" sz="1400" b="1" dirty="0"/>
              <a:t>?</a:t>
            </a:r>
          </a:p>
        </p:txBody>
      </p:sp>
    </p:spTree>
    <p:extLst>
      <p:ext uri="{BB962C8B-B14F-4D97-AF65-F5344CB8AC3E}">
        <p14:creationId xmlns="" xmlns:p14="http://schemas.microsoft.com/office/powerpoint/2010/main" val="204053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smtClean="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1" name="10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
        <p:nvSpPr>
          <p:cNvPr id="2" name="1 Rectángulo"/>
          <p:cNvSpPr/>
          <p:nvPr/>
        </p:nvSpPr>
        <p:spPr>
          <a:xfrm>
            <a:off x="1403647" y="2967335"/>
            <a:ext cx="7200801" cy="523220"/>
          </a:xfrm>
          <a:prstGeom prst="rect">
            <a:avLst/>
          </a:prstGeom>
        </p:spPr>
        <p:txBody>
          <a:bodyPr wrap="square">
            <a:spAutoFit/>
          </a:bodyPr>
          <a:lstStyle/>
          <a:p>
            <a:r>
              <a:rPr lang="en-US" sz="1400" dirty="0"/>
              <a:t>Concentration as a function of absorbance: </a:t>
            </a:r>
            <a:r>
              <a:rPr lang="en-US" sz="1400" dirty="0" smtClean="0"/>
              <a:t>                   Y </a:t>
            </a:r>
            <a:r>
              <a:rPr lang="en-US" sz="1400" dirty="0"/>
              <a:t>axis: Absorbance [red colorimeter]</a:t>
            </a:r>
          </a:p>
          <a:p>
            <a:r>
              <a:rPr lang="es-CL" sz="1400" dirty="0" smtClean="0"/>
              <a:t>				      X </a:t>
            </a:r>
            <a:r>
              <a:rPr lang="es-CL" sz="1400" dirty="0"/>
              <a:t>axis: </a:t>
            </a:r>
            <a:r>
              <a:rPr lang="es-CL" sz="1400" dirty="0" err="1"/>
              <a:t>Concentration</a:t>
            </a:r>
            <a:r>
              <a:rPr lang="es-CL" sz="1400" dirty="0"/>
              <a:t> [gr/</a:t>
            </a:r>
            <a:r>
              <a:rPr lang="es-CL" sz="1400" dirty="0" err="1"/>
              <a:t>mL</a:t>
            </a:r>
            <a:r>
              <a:rPr lang="es-CL" sz="1400" dirty="0"/>
              <a:t>]</a:t>
            </a:r>
          </a:p>
        </p:txBody>
      </p:sp>
      <p:pic>
        <p:nvPicPr>
          <p:cNvPr id="174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39752" y="3717032"/>
            <a:ext cx="4392488" cy="2820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50767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21 Grupo"/>
          <p:cNvGrpSpPr/>
          <p:nvPr/>
        </p:nvGrpSpPr>
        <p:grpSpPr>
          <a:xfrm>
            <a:off x="1240419" y="4574963"/>
            <a:ext cx="6663160" cy="1446327"/>
            <a:chOff x="1321109" y="3224939"/>
            <a:chExt cx="6664289" cy="1686611"/>
          </a:xfrm>
        </p:grpSpPr>
        <p:pic>
          <p:nvPicPr>
            <p:cNvPr id="3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21109" y="3523282"/>
              <a:ext cx="6664289" cy="1388268"/>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21109" y="3224939"/>
              <a:ext cx="6664289" cy="594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25" name="21 Grupo"/>
          <p:cNvGrpSpPr/>
          <p:nvPr/>
        </p:nvGrpSpPr>
        <p:grpSpPr>
          <a:xfrm>
            <a:off x="1240420" y="3350827"/>
            <a:ext cx="6663160" cy="1086286"/>
            <a:chOff x="1321109" y="3224939"/>
            <a:chExt cx="6664289" cy="1266755"/>
          </a:xfrm>
        </p:grpSpPr>
        <p:pic>
          <p:nvPicPr>
            <p:cNvPr id="3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21109" y="3523283"/>
              <a:ext cx="6664289" cy="968411"/>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22" name="21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26107" y="3212976"/>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555625" y="3394806"/>
            <a:ext cx="6429774" cy="938719"/>
          </a:xfrm>
          <a:prstGeom prst="rect">
            <a:avLst/>
          </a:prstGeom>
          <a:noFill/>
        </p:spPr>
        <p:txBody>
          <a:bodyPr wrap="square" rtlCol="0">
            <a:spAutoFit/>
          </a:bodyPr>
          <a:lstStyle/>
          <a:p>
            <a:r>
              <a:rPr lang="en-US" sz="1400" b="1" dirty="0"/>
              <a:t>What variables are related in the Lambert-Beer law</a:t>
            </a:r>
            <a:r>
              <a:rPr lang="en-US" sz="1400" b="1" dirty="0" smtClean="0"/>
              <a:t>?</a:t>
            </a:r>
          </a:p>
          <a:p>
            <a:endParaRPr lang="en-US" sz="1300" dirty="0"/>
          </a:p>
          <a:p>
            <a:r>
              <a:rPr lang="en-US" sz="1400" dirty="0"/>
              <a:t>Students should point out that the Lambert-Beer law relates absorbance of a solution to </a:t>
            </a:r>
            <a:r>
              <a:rPr lang="en-US" sz="1400" dirty="0" smtClean="0"/>
              <a:t>its </a:t>
            </a:r>
            <a:r>
              <a:rPr lang="es-CL" sz="1400" dirty="0" err="1" smtClean="0"/>
              <a:t>concentration</a:t>
            </a:r>
            <a:r>
              <a:rPr lang="es-CL" sz="1400" dirty="0"/>
              <a:t>.</a:t>
            </a:r>
          </a:p>
        </p:txBody>
      </p:sp>
      <p:sp>
        <p:nvSpPr>
          <p:cNvPr id="16" name="15 CuadroTexto"/>
          <p:cNvSpPr txBox="1"/>
          <p:nvPr/>
        </p:nvSpPr>
        <p:spPr>
          <a:xfrm>
            <a:off x="1555625" y="2381182"/>
            <a:ext cx="6544767" cy="523220"/>
          </a:xfrm>
          <a:prstGeom prst="rect">
            <a:avLst/>
          </a:prstGeom>
          <a:noFill/>
          <a:ln>
            <a:noFill/>
          </a:ln>
        </p:spPr>
        <p:txBody>
          <a:bodyPr wrap="square" rtlCol="0">
            <a:spAutoFit/>
          </a:bodyPr>
          <a:lstStyle/>
          <a:p>
            <a:r>
              <a:rPr lang="en-US" sz="1400" dirty="0">
                <a:solidFill>
                  <a:srgbClr val="29B19A"/>
                </a:solidFill>
              </a:rPr>
              <a:t>Following are some questions and answers which should be developed by students in order to elaborate on their conclusions. </a:t>
            </a:r>
            <a:endParaRPr lang="es-CL" sz="1400" dirty="0">
              <a:solidFill>
                <a:srgbClr val="29B19A"/>
              </a:solidFill>
            </a:endParaRPr>
          </a:p>
        </p:txBody>
      </p:sp>
      <p:sp>
        <p:nvSpPr>
          <p:cNvPr id="17" name="16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29" name="28 CuadroTexto"/>
          <p:cNvSpPr txBox="1"/>
          <p:nvPr/>
        </p:nvSpPr>
        <p:spPr>
          <a:xfrm>
            <a:off x="1555625" y="4579674"/>
            <a:ext cx="6256736" cy="1369606"/>
          </a:xfrm>
          <a:prstGeom prst="rect">
            <a:avLst/>
          </a:prstGeom>
          <a:noFill/>
        </p:spPr>
        <p:txBody>
          <a:bodyPr wrap="square" rtlCol="0">
            <a:spAutoFit/>
          </a:bodyPr>
          <a:lstStyle/>
          <a:p>
            <a:r>
              <a:rPr lang="en-US" sz="1400" b="1" dirty="0"/>
              <a:t>If you have a solution and samples of it with different concentrations; in which range </a:t>
            </a:r>
            <a:r>
              <a:rPr lang="en-US" sz="1400" b="1" dirty="0" smtClean="0"/>
              <a:t>of absorbance </a:t>
            </a:r>
            <a:r>
              <a:rPr lang="en-US" sz="1400" b="1" dirty="0"/>
              <a:t>can we use the Lambert-Beer law</a:t>
            </a:r>
            <a:r>
              <a:rPr lang="en-US" sz="1400" b="1" dirty="0" smtClean="0"/>
              <a:t>?</a:t>
            </a:r>
          </a:p>
          <a:p>
            <a:endParaRPr lang="en-US" sz="1300" dirty="0"/>
          </a:p>
          <a:p>
            <a:r>
              <a:rPr lang="en-US" sz="1400" dirty="0"/>
              <a:t>Students should go over the information given in the theoretical framework and point out that </a:t>
            </a:r>
            <a:r>
              <a:rPr lang="en-US" sz="1400" dirty="0" smtClean="0"/>
              <a:t>the Lambert-Beer </a:t>
            </a:r>
            <a:r>
              <a:rPr lang="en-US" sz="1400" dirty="0"/>
              <a:t>law is only valid for absorbance values between 0 and 1.</a:t>
            </a:r>
            <a:endParaRPr lang="es-CL" sz="1400" dirty="0"/>
          </a:p>
        </p:txBody>
      </p:sp>
      <p:pic>
        <p:nvPicPr>
          <p:cNvPr id="35" name="34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26106" y="4437112"/>
            <a:ext cx="428625" cy="438150"/>
          </a:xfrm>
          <a:prstGeom prst="ellipse">
            <a:avLst/>
          </a:prstGeom>
        </p:spPr>
      </p:pic>
      <p:sp>
        <p:nvSpPr>
          <p:cNvPr id="1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20" name="19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Tree>
    <p:extLst>
      <p:ext uri="{BB962C8B-B14F-4D97-AF65-F5344CB8AC3E}">
        <p14:creationId xmlns="" xmlns:p14="http://schemas.microsoft.com/office/powerpoint/2010/main" val="1806922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21 Grupo"/>
          <p:cNvGrpSpPr/>
          <p:nvPr/>
        </p:nvGrpSpPr>
        <p:grpSpPr>
          <a:xfrm>
            <a:off x="1240420" y="4574962"/>
            <a:ext cx="6663160" cy="1446326"/>
            <a:chOff x="1321109" y="3224939"/>
            <a:chExt cx="6664289" cy="1686610"/>
          </a:xfrm>
        </p:grpSpPr>
        <p:pic>
          <p:nvPicPr>
            <p:cNvPr id="27"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21109" y="3523283"/>
              <a:ext cx="6664289" cy="1388266"/>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21109" y="3224939"/>
              <a:ext cx="6664289" cy="6714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3" name="21 Grupo"/>
          <p:cNvGrpSpPr/>
          <p:nvPr/>
        </p:nvGrpSpPr>
        <p:grpSpPr>
          <a:xfrm>
            <a:off x="1240420" y="2270704"/>
            <a:ext cx="6663160" cy="1862051"/>
            <a:chOff x="1321109" y="3224938"/>
            <a:chExt cx="6664289" cy="2171402"/>
          </a:xfrm>
        </p:grpSpPr>
        <p:pic>
          <p:nvPicPr>
            <p:cNvPr id="1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21109" y="3523283"/>
              <a:ext cx="6664289" cy="1873057"/>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21109" y="3224938"/>
              <a:ext cx="6664289" cy="9308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0" name="19 CuadroTexto"/>
          <p:cNvSpPr txBox="1"/>
          <p:nvPr/>
        </p:nvSpPr>
        <p:spPr>
          <a:xfrm>
            <a:off x="1555625" y="2270707"/>
            <a:ext cx="6347956" cy="1862048"/>
          </a:xfrm>
          <a:prstGeom prst="rect">
            <a:avLst/>
          </a:prstGeom>
          <a:noFill/>
        </p:spPr>
        <p:txBody>
          <a:bodyPr wrap="square" rtlCol="0">
            <a:spAutoFit/>
          </a:bodyPr>
          <a:lstStyle/>
          <a:p>
            <a:r>
              <a:rPr lang="en-US" sz="1400" b="1" dirty="0"/>
              <a:t>Suppose the equation on the Excel graph of absorbance as a function of </a:t>
            </a:r>
            <a:r>
              <a:rPr lang="en-US" sz="1400" b="1" dirty="0" smtClean="0"/>
              <a:t>concentration is </a:t>
            </a:r>
            <a:r>
              <a:rPr lang="en-US" sz="1400" b="1" dirty="0"/>
              <a:t>a straight line. What is the relationship between the expression and the </a:t>
            </a:r>
            <a:r>
              <a:rPr lang="en-US" sz="1400" b="1" dirty="0" smtClean="0"/>
              <a:t>variables related </a:t>
            </a:r>
            <a:r>
              <a:rPr lang="en-US" sz="1400" b="1" dirty="0"/>
              <a:t>in the Lambert-Beer law</a:t>
            </a:r>
            <a:r>
              <a:rPr lang="en-US" sz="1400" b="1" dirty="0" smtClean="0"/>
              <a:t>?</a:t>
            </a:r>
          </a:p>
          <a:p>
            <a:endParaRPr lang="en-US" sz="1300" dirty="0"/>
          </a:p>
          <a:p>
            <a:r>
              <a:rPr lang="en-US" sz="1200" dirty="0"/>
              <a:t>Students should understand the meaning of the equation of the graph. In this case, the y</a:t>
            </a:r>
          </a:p>
          <a:p>
            <a:r>
              <a:rPr lang="en-US" sz="1200" dirty="0" smtClean="0"/>
              <a:t>coordinate </a:t>
            </a:r>
            <a:r>
              <a:rPr lang="en-US" sz="1200" dirty="0"/>
              <a:t>represent absorbance and the x </a:t>
            </a:r>
            <a:r>
              <a:rPr lang="en-US" sz="1200" dirty="0" smtClean="0"/>
              <a:t>coordinate </a:t>
            </a:r>
            <a:r>
              <a:rPr lang="en-US" sz="1200" dirty="0"/>
              <a:t>concentration. Therefore, we can</a:t>
            </a:r>
          </a:p>
          <a:p>
            <a:r>
              <a:rPr lang="en-US" sz="1200" dirty="0"/>
              <a:t>understand the equation as following expression:</a:t>
            </a:r>
          </a:p>
          <a:p>
            <a:r>
              <a:rPr lang="es-CL" sz="1200" i="1" dirty="0" smtClean="0"/>
              <a:t>		</a:t>
            </a:r>
          </a:p>
          <a:p>
            <a:r>
              <a:rPr lang="es-CL" sz="1200" i="1" dirty="0"/>
              <a:t>	</a:t>
            </a:r>
            <a:r>
              <a:rPr lang="es-CL" sz="1200" i="1" dirty="0" smtClean="0"/>
              <a:t>	</a:t>
            </a:r>
            <a:r>
              <a:rPr lang="es-CL" sz="1200" i="1" dirty="0" err="1" smtClean="0"/>
              <a:t>Absorbance</a:t>
            </a:r>
            <a:r>
              <a:rPr lang="es-CL" sz="1200" i="1" dirty="0" smtClean="0"/>
              <a:t> </a:t>
            </a:r>
            <a:r>
              <a:rPr lang="es-CL" sz="1200" i="1" dirty="0"/>
              <a:t>= m * </a:t>
            </a:r>
            <a:r>
              <a:rPr lang="es-CL" sz="1200" i="1" dirty="0" err="1"/>
              <a:t>Concentration</a:t>
            </a:r>
            <a:r>
              <a:rPr lang="es-CL" sz="1200" i="1" dirty="0"/>
              <a:t> + n</a:t>
            </a:r>
            <a:endParaRPr lang="es-CL" sz="1200" dirty="0"/>
          </a:p>
        </p:txBody>
      </p:sp>
      <p:sp>
        <p:nvSpPr>
          <p:cNvPr id="28" name="27 CuadroTexto"/>
          <p:cNvSpPr txBox="1"/>
          <p:nvPr/>
        </p:nvSpPr>
        <p:spPr>
          <a:xfrm>
            <a:off x="1555624" y="4637454"/>
            <a:ext cx="6760792" cy="1292662"/>
          </a:xfrm>
          <a:prstGeom prst="rect">
            <a:avLst/>
          </a:prstGeom>
          <a:noFill/>
        </p:spPr>
        <p:txBody>
          <a:bodyPr wrap="square" rtlCol="0">
            <a:spAutoFit/>
          </a:bodyPr>
          <a:lstStyle/>
          <a:p>
            <a:r>
              <a:rPr lang="en-US" sz="1400" b="1" dirty="0"/>
              <a:t>If you have a sample of unknown concentration, how would the Lambert-Beer law</a:t>
            </a:r>
          </a:p>
          <a:p>
            <a:r>
              <a:rPr lang="es-CL" sz="1400" b="1" dirty="0"/>
              <a:t>be </a:t>
            </a:r>
            <a:r>
              <a:rPr lang="es-CL" sz="1400" b="1" dirty="0" err="1"/>
              <a:t>useful</a:t>
            </a:r>
            <a:r>
              <a:rPr lang="es-CL" sz="1400" b="1" dirty="0" smtClean="0"/>
              <a:t>?</a:t>
            </a:r>
          </a:p>
          <a:p>
            <a:r>
              <a:rPr lang="en-US" sz="1400" b="1" dirty="0" smtClean="0"/>
              <a:t> </a:t>
            </a:r>
            <a:endParaRPr lang="en-US" sz="1300" dirty="0"/>
          </a:p>
          <a:p>
            <a:r>
              <a:rPr lang="en-US" sz="1200" dirty="0"/>
              <a:t>Students should point out that you can obtain </a:t>
            </a:r>
            <a:r>
              <a:rPr lang="en-US" sz="1200" dirty="0" smtClean="0"/>
              <a:t>the concentration </a:t>
            </a:r>
            <a:r>
              <a:rPr lang="en-US" sz="1200" dirty="0"/>
              <a:t>of </a:t>
            </a:r>
            <a:r>
              <a:rPr lang="en-US" sz="1200" dirty="0" smtClean="0"/>
              <a:t>an</a:t>
            </a:r>
            <a:r>
              <a:rPr lang="en-US" sz="1200" dirty="0" smtClean="0"/>
              <a:t> </a:t>
            </a:r>
            <a:r>
              <a:rPr lang="en-US" sz="1200" dirty="0"/>
              <a:t>unknown sample by measuring</a:t>
            </a:r>
          </a:p>
          <a:p>
            <a:r>
              <a:rPr lang="en-US" sz="1200" dirty="0"/>
              <a:t>absorbance and using the Lambert-Beer´s law to compare its absorbance to a known </a:t>
            </a:r>
            <a:r>
              <a:rPr lang="en-US" sz="1200" dirty="0" smtClean="0"/>
              <a:t>solution as an</a:t>
            </a:r>
            <a:endParaRPr lang="en-US" sz="1200" dirty="0"/>
          </a:p>
          <a:p>
            <a:r>
              <a:rPr lang="es-CL" sz="1200" dirty="0" err="1"/>
              <a:t>absorbance</a:t>
            </a:r>
            <a:r>
              <a:rPr lang="es-CL" sz="1200" dirty="0"/>
              <a:t> </a:t>
            </a:r>
            <a:r>
              <a:rPr lang="es-CL" sz="1200" dirty="0" err="1" smtClean="0"/>
              <a:t>reference</a:t>
            </a:r>
            <a:r>
              <a:rPr lang="en-US" sz="1200" dirty="0" smtClean="0"/>
              <a:t>. </a:t>
            </a:r>
            <a:endParaRPr lang="es-CL" sz="1200" dirty="0"/>
          </a:p>
        </p:txBody>
      </p:sp>
      <p:pic>
        <p:nvPicPr>
          <p:cNvPr id="16" name="15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26107" y="2132856"/>
            <a:ext cx="428625" cy="438150"/>
          </a:xfrm>
          <a:prstGeom prst="ellipse">
            <a:avLst/>
          </a:prstGeom>
        </p:spPr>
      </p:pic>
      <p:pic>
        <p:nvPicPr>
          <p:cNvPr id="30" name="29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26107" y="4437112"/>
            <a:ext cx="428625" cy="438150"/>
          </a:xfrm>
          <a:prstGeom prst="ellipse">
            <a:avLst/>
          </a:prstGeom>
        </p:spPr>
      </p:pic>
      <p:sp>
        <p:nvSpPr>
          <p:cNvPr id="1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8" name="17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Tree>
    <p:extLst>
      <p:ext uri="{BB962C8B-B14F-4D97-AF65-F5344CB8AC3E}">
        <p14:creationId xmlns="" xmlns:p14="http://schemas.microsoft.com/office/powerpoint/2010/main" val="2692753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3" name="21 Grupo"/>
          <p:cNvGrpSpPr/>
          <p:nvPr/>
        </p:nvGrpSpPr>
        <p:grpSpPr>
          <a:xfrm>
            <a:off x="1332630" y="3920401"/>
            <a:ext cx="6663160" cy="2100887"/>
            <a:chOff x="1321109" y="3224938"/>
            <a:chExt cx="6664289" cy="2449917"/>
          </a:xfrm>
        </p:grpSpPr>
        <p:pic>
          <p:nvPicPr>
            <p:cNvPr id="1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21109" y="3523282"/>
              <a:ext cx="6664289" cy="2151573"/>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21109" y="3224938"/>
              <a:ext cx="6664289" cy="9384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36722" y="3789040"/>
            <a:ext cx="388991" cy="388991"/>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3988221"/>
            <a:ext cx="6282682" cy="1815882"/>
          </a:xfrm>
          <a:prstGeom prst="rect">
            <a:avLst/>
          </a:prstGeom>
          <a:noFill/>
        </p:spPr>
        <p:txBody>
          <a:bodyPr wrap="square" rtlCol="0">
            <a:spAutoFit/>
          </a:bodyPr>
          <a:lstStyle/>
          <a:p>
            <a:r>
              <a:rPr lang="en-US" sz="1400" b="1" dirty="0"/>
              <a:t>Suppose you have an instant coffee solution of an unknown concentration which </a:t>
            </a:r>
            <a:r>
              <a:rPr lang="en-US" sz="1400" b="1" dirty="0" smtClean="0"/>
              <a:t>you want </a:t>
            </a:r>
            <a:r>
              <a:rPr lang="en-US" sz="1400" b="1" dirty="0"/>
              <a:t>to calculate using the Lambert-Beer law. However, your absorbance is </a:t>
            </a:r>
            <a:r>
              <a:rPr lang="en-US" sz="1400" b="1" dirty="0" smtClean="0"/>
              <a:t>higher than </a:t>
            </a:r>
            <a:r>
              <a:rPr lang="en-US" sz="1400" b="1" dirty="0"/>
              <a:t>one - how can you calculate concentration</a:t>
            </a:r>
            <a:r>
              <a:rPr lang="en-US" sz="1400" b="1" dirty="0" smtClean="0"/>
              <a:t>?</a:t>
            </a:r>
          </a:p>
          <a:p>
            <a:endParaRPr lang="en-US" sz="1400" dirty="0" smtClean="0"/>
          </a:p>
          <a:p>
            <a:r>
              <a:rPr lang="en-US" sz="1400" dirty="0"/>
              <a:t>Students should point out that they will have to decrease the absorbance value to use the </a:t>
            </a:r>
            <a:r>
              <a:rPr lang="en-US" sz="1400" dirty="0" smtClean="0"/>
              <a:t>Lambert-Beer </a:t>
            </a:r>
            <a:r>
              <a:rPr lang="en-US" sz="1400" dirty="0"/>
              <a:t>law, diluting the initial sample to obtain an absorbance value between 0 and 1. Starting </a:t>
            </a:r>
            <a:r>
              <a:rPr lang="en-US" sz="1400" dirty="0" smtClean="0"/>
              <a:t>from that </a:t>
            </a:r>
            <a:r>
              <a:rPr lang="en-US" sz="1400" dirty="0"/>
              <a:t>point, they could calculate the concentration of the diluted solution and then the </a:t>
            </a:r>
            <a:r>
              <a:rPr lang="en-US" sz="1400" dirty="0" smtClean="0"/>
              <a:t>concentration </a:t>
            </a:r>
            <a:r>
              <a:rPr lang="es-CL" sz="1400" dirty="0" smtClean="0"/>
              <a:t>of </a:t>
            </a:r>
            <a:r>
              <a:rPr lang="es-CL" sz="1400" dirty="0" err="1"/>
              <a:t>the</a:t>
            </a:r>
            <a:r>
              <a:rPr lang="es-CL" sz="1400" dirty="0"/>
              <a:t> original </a:t>
            </a:r>
            <a:r>
              <a:rPr lang="es-CL" sz="1400" dirty="0" err="1"/>
              <a:t>sample</a:t>
            </a:r>
            <a:r>
              <a:rPr lang="es-CL" sz="1400" dirty="0"/>
              <a:t>.</a:t>
            </a:r>
            <a:endParaRPr lang="es-CL" sz="1300" dirty="0"/>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smtClean="0">
                <a:solidFill>
                  <a:srgbClr val="3490A6"/>
                </a:solidFill>
              </a:rPr>
              <a:t>The aim of this section is for students to extrapolate the acquired knowledge during this class through its application in different contexts and situations. Furthermore, it is intended that students question and present possible explanations to the experimentally observed phenomena.</a:t>
            </a:r>
          </a:p>
          <a:p>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20" name="19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Tree>
    <p:extLst>
      <p:ext uri="{BB962C8B-B14F-4D97-AF65-F5344CB8AC3E}">
        <p14:creationId xmlns="" xmlns:p14="http://schemas.microsoft.com/office/powerpoint/2010/main" val="1257748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348880"/>
            <a:ext cx="6544767" cy="954107"/>
          </a:xfrm>
          <a:prstGeom prst="rect">
            <a:avLst/>
          </a:prstGeom>
          <a:noFill/>
          <a:ln>
            <a:noFill/>
          </a:ln>
        </p:spPr>
        <p:txBody>
          <a:bodyPr wrap="square" rtlCol="0">
            <a:spAutoFit/>
          </a:bodyPr>
          <a:lstStyle/>
          <a:p>
            <a:r>
              <a:rPr lang="en-US" sz="1400" dirty="0" smtClean="0">
                <a:solidFill>
                  <a:srgbClr val="29B19A"/>
                </a:solidFill>
              </a:rPr>
              <a:t>The aim of the introduction is to focus students on the lesson subject by refreshing acquired knowledge and asking questions which encourage research development. Key concepts from the theoretical framework, applied by the students during the lesson, are taught. </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276872"/>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11610" y="3501008"/>
            <a:ext cx="2800350" cy="323850"/>
          </a:xfrm>
          <a:prstGeom prst="rect">
            <a:avLst/>
          </a:prstGeom>
        </p:spPr>
      </p:pic>
      <p:sp>
        <p:nvSpPr>
          <p:cNvPr id="15" name="2 Subtítulo"/>
          <p:cNvSpPr txBox="1">
            <a:spLocks/>
          </p:cNvSpPr>
          <p:nvPr/>
        </p:nvSpPr>
        <p:spPr>
          <a:xfrm>
            <a:off x="1555626" y="3589621"/>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843045"/>
            <a:ext cx="6313686" cy="2031325"/>
          </a:xfrm>
          <a:prstGeom prst="rect">
            <a:avLst/>
          </a:prstGeom>
          <a:noFill/>
          <a:ln>
            <a:noFill/>
          </a:ln>
        </p:spPr>
        <p:txBody>
          <a:bodyPr wrap="square" rtlCol="0">
            <a:spAutoFit/>
          </a:bodyPr>
          <a:lstStyle/>
          <a:p>
            <a:r>
              <a:rPr lang="en-US" sz="1400" dirty="0"/>
              <a:t>As part of our everyday life we prepare and use different solutions. Each one is</a:t>
            </a:r>
          </a:p>
          <a:p>
            <a:r>
              <a:rPr lang="en-US" sz="1400" dirty="0"/>
              <a:t>composed of two parts: The solvent (most of the time water), i.e. the substance</a:t>
            </a:r>
          </a:p>
          <a:p>
            <a:r>
              <a:rPr lang="en-US" sz="1400" dirty="0"/>
              <a:t>into which the solute is dissolved; and the solute, which is the substance that is</a:t>
            </a:r>
          </a:p>
          <a:p>
            <a:r>
              <a:rPr lang="en-US" sz="1400" dirty="0"/>
              <a:t>dissolved in the solvent. A common example of a solution may be salt water for</a:t>
            </a:r>
          </a:p>
          <a:p>
            <a:r>
              <a:rPr lang="en-US" sz="1400" dirty="0"/>
              <a:t>cooking pasta, which becomes more salty the more concentrated the solution is</a:t>
            </a:r>
            <a:r>
              <a:rPr lang="en-US" sz="1400" dirty="0" smtClean="0"/>
              <a:t>.</a:t>
            </a:r>
          </a:p>
          <a:p>
            <a:endParaRPr lang="en-US" sz="1400" dirty="0"/>
          </a:p>
          <a:p>
            <a:r>
              <a:rPr lang="en-US" sz="1400" dirty="0"/>
              <a:t>When you are doing scientific work, particularly in chemistry, biology or medical</a:t>
            </a:r>
          </a:p>
          <a:p>
            <a:r>
              <a:rPr lang="en-US" sz="1400" dirty="0"/>
              <a:t>sciences, it is very important to know exactly the concentration of the solutions</a:t>
            </a:r>
          </a:p>
          <a:p>
            <a:r>
              <a:rPr lang="en-US" sz="1400" dirty="0"/>
              <a:t>you are working with. To measure concentration, several techniques can be used.</a:t>
            </a:r>
            <a:endParaRPr lang="es-CL" sz="1400" dirty="0"/>
          </a:p>
        </p:txBody>
      </p:sp>
      <p:sp>
        <p:nvSpPr>
          <p:cNvPr id="1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27" name="26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Tree>
    <p:extLst>
      <p:ext uri="{BB962C8B-B14F-4D97-AF65-F5344CB8AC3E}">
        <p14:creationId xmlns="" xmlns:p14="http://schemas.microsoft.com/office/powerpoint/2010/main" val="1978667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1" name="10 Grupo"/>
          <p:cNvGrpSpPr/>
          <p:nvPr/>
        </p:nvGrpSpPr>
        <p:grpSpPr>
          <a:xfrm>
            <a:off x="1332630" y="2318481"/>
            <a:ext cx="6663160" cy="1258165"/>
            <a:chOff x="1332630" y="2132856"/>
            <a:chExt cx="6663160" cy="1258165"/>
          </a:xfrm>
        </p:grpSpPr>
        <p:pic>
          <p:nvPicPr>
            <p:cNvPr id="1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2630" y="2378496"/>
              <a:ext cx="6663160" cy="1012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12322"/>
            <a:stretch/>
          </p:blipFill>
          <p:spPr bwMode="auto">
            <a:xfrm>
              <a:off x="1332630" y="2132856"/>
              <a:ext cx="6663160" cy="1008112"/>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1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32630" y="2286151"/>
            <a:ext cx="6663160" cy="494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4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36722" y="2204864"/>
            <a:ext cx="388991" cy="388991"/>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3" name="42 CuadroTexto"/>
          <p:cNvSpPr txBox="1"/>
          <p:nvPr/>
        </p:nvSpPr>
        <p:spPr>
          <a:xfrm>
            <a:off x="1601686" y="2403465"/>
            <a:ext cx="6383712" cy="1169551"/>
          </a:xfrm>
          <a:prstGeom prst="rect">
            <a:avLst/>
          </a:prstGeom>
          <a:noFill/>
        </p:spPr>
        <p:txBody>
          <a:bodyPr wrap="square" rtlCol="0">
            <a:spAutoFit/>
          </a:bodyPr>
          <a:lstStyle/>
          <a:p>
            <a:r>
              <a:rPr lang="en-US" sz="1400" b="1" dirty="0"/>
              <a:t>What was the concentration of the sample prepared by your teacher</a:t>
            </a:r>
            <a:r>
              <a:rPr lang="en-US" sz="1400" b="1" dirty="0" smtClean="0"/>
              <a:t>?</a:t>
            </a:r>
          </a:p>
          <a:p>
            <a:endParaRPr lang="en-US" sz="1400" b="1" dirty="0"/>
          </a:p>
          <a:p>
            <a:r>
              <a:rPr lang="en-US" sz="1400" dirty="0"/>
              <a:t>Students should use the knowledge obtained during the class to calculate the concentration of </a:t>
            </a:r>
            <a:r>
              <a:rPr lang="en-US" sz="1400" dirty="0" smtClean="0"/>
              <a:t>the work </a:t>
            </a:r>
            <a:r>
              <a:rPr lang="en-US" sz="1400" dirty="0"/>
              <a:t>sample and obtain 0.0071 [gr/mL] or 0.011 [gr/mL] approximately, depending on the </a:t>
            </a:r>
            <a:r>
              <a:rPr lang="en-US" sz="1400" dirty="0" smtClean="0"/>
              <a:t>sample </a:t>
            </a:r>
            <a:r>
              <a:rPr lang="es-CL" sz="1400" dirty="0" err="1" smtClean="0"/>
              <a:t>they</a:t>
            </a:r>
            <a:r>
              <a:rPr lang="es-CL" sz="1400" dirty="0" smtClean="0"/>
              <a:t> </a:t>
            </a:r>
            <a:r>
              <a:rPr lang="es-CL" sz="1400" dirty="0" err="1"/>
              <a:t>worked</a:t>
            </a:r>
            <a:r>
              <a:rPr lang="es-CL" sz="1400" dirty="0"/>
              <a:t> </a:t>
            </a:r>
            <a:r>
              <a:rPr lang="es-CL" sz="1400" dirty="0" err="1"/>
              <a:t>with</a:t>
            </a:r>
            <a:r>
              <a:rPr lang="es-CL" sz="1400" dirty="0"/>
              <a:t>.</a:t>
            </a:r>
            <a:endParaRPr lang="en-US" sz="1400" b="1" dirty="0" smtClean="0"/>
          </a:p>
        </p:txBody>
      </p:sp>
      <p:sp>
        <p:nvSpPr>
          <p:cNvPr id="1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9" name="18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Tree>
    <p:extLst>
      <p:ext uri="{BB962C8B-B14F-4D97-AF65-F5344CB8AC3E}">
        <p14:creationId xmlns="" xmlns:p14="http://schemas.microsoft.com/office/powerpoint/2010/main" val="635995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64999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8" name="17 CuadroTexto"/>
          <p:cNvSpPr txBox="1"/>
          <p:nvPr/>
        </p:nvSpPr>
        <p:spPr>
          <a:xfrm>
            <a:off x="1555626" y="3933056"/>
            <a:ext cx="6616774" cy="523220"/>
          </a:xfrm>
          <a:prstGeom prst="rect">
            <a:avLst/>
          </a:prstGeom>
          <a:noFill/>
          <a:ln>
            <a:noFill/>
          </a:ln>
        </p:spPr>
        <p:txBody>
          <a:bodyPr wrap="square" rtlCol="0">
            <a:spAutoFit/>
          </a:bodyPr>
          <a:lstStyle/>
          <a:p>
            <a:r>
              <a:rPr lang="en-US" sz="1400" dirty="0"/>
              <a:t>Carry out the experiment activity with your class so that at the end you’ll be able to</a:t>
            </a:r>
          </a:p>
          <a:p>
            <a:r>
              <a:rPr lang="es-CL" sz="1400" dirty="0" err="1"/>
              <a:t>answer</a:t>
            </a:r>
            <a:r>
              <a:rPr lang="es-CL" sz="1400" dirty="0"/>
              <a:t> </a:t>
            </a:r>
            <a:r>
              <a:rPr lang="es-CL" sz="1400" dirty="0" err="1"/>
              <a:t>the</a:t>
            </a:r>
            <a:r>
              <a:rPr lang="es-CL" sz="1400" dirty="0"/>
              <a:t> </a:t>
            </a:r>
            <a:r>
              <a:rPr lang="es-CL" sz="1400" dirty="0" err="1"/>
              <a:t>following</a:t>
            </a:r>
            <a:r>
              <a:rPr lang="es-CL" sz="1400" dirty="0"/>
              <a:t> </a:t>
            </a:r>
            <a:r>
              <a:rPr lang="es-CL" sz="1400" dirty="0" err="1" smtClean="0"/>
              <a:t>question</a:t>
            </a:r>
            <a:r>
              <a:rPr lang="es-CL" sz="1400" dirty="0"/>
              <a:t>:</a:t>
            </a:r>
          </a:p>
        </p:txBody>
      </p:sp>
      <p:pic>
        <p:nvPicPr>
          <p:cNvPr id="19" name="18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41312" y="2347050"/>
            <a:ext cx="6665153" cy="453624"/>
          </a:xfrm>
          <a:prstGeom prst="rect">
            <a:avLst/>
          </a:prstGeom>
        </p:spPr>
      </p:pic>
      <p:pic>
        <p:nvPicPr>
          <p:cNvPr id="20" name="19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27001" y="2204864"/>
            <a:ext cx="428625" cy="438150"/>
          </a:xfrm>
          <a:prstGeom prst="ellipse">
            <a:avLst/>
          </a:prstGeom>
        </p:spPr>
      </p:pic>
      <p:sp>
        <p:nvSpPr>
          <p:cNvPr id="21" name="20 CuadroTexto"/>
          <p:cNvSpPr txBox="1"/>
          <p:nvPr/>
        </p:nvSpPr>
        <p:spPr>
          <a:xfrm>
            <a:off x="1567011" y="2407090"/>
            <a:ext cx="6334042" cy="307777"/>
          </a:xfrm>
          <a:prstGeom prst="rect">
            <a:avLst/>
          </a:prstGeom>
          <a:noFill/>
        </p:spPr>
        <p:txBody>
          <a:bodyPr wrap="none" rtlCol="0">
            <a:spAutoFit/>
          </a:bodyPr>
          <a:lstStyle/>
          <a:p>
            <a:r>
              <a:rPr lang="en-US" sz="1400" b="1" dirty="0"/>
              <a:t>Can you think of some different solutions you have prepared at school or at home?</a:t>
            </a:r>
            <a:endParaRPr lang="es-CL" sz="1400" b="1" dirty="0"/>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0" name="9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11" name="10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41312" y="3263408"/>
            <a:ext cx="6665153" cy="453624"/>
          </a:xfrm>
          <a:prstGeom prst="rect">
            <a:avLst/>
          </a:prstGeom>
        </p:spPr>
      </p:pic>
      <p:pic>
        <p:nvPicPr>
          <p:cNvPr id="12" name="11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27001" y="3121222"/>
            <a:ext cx="428625" cy="438150"/>
          </a:xfrm>
          <a:prstGeom prst="ellipse">
            <a:avLst/>
          </a:prstGeom>
        </p:spPr>
      </p:pic>
      <p:sp>
        <p:nvSpPr>
          <p:cNvPr id="13" name="12 CuadroTexto"/>
          <p:cNvSpPr txBox="1"/>
          <p:nvPr/>
        </p:nvSpPr>
        <p:spPr>
          <a:xfrm>
            <a:off x="1567011" y="3323448"/>
            <a:ext cx="5492786" cy="307777"/>
          </a:xfrm>
          <a:prstGeom prst="rect">
            <a:avLst/>
          </a:prstGeom>
          <a:noFill/>
        </p:spPr>
        <p:txBody>
          <a:bodyPr wrap="none" rtlCol="0">
            <a:spAutoFit/>
          </a:bodyPr>
          <a:lstStyle/>
          <a:p>
            <a:r>
              <a:rPr lang="en-US" sz="1400" b="1" dirty="0"/>
              <a:t>When you are making tea, how do you know when it is ready? </a:t>
            </a:r>
            <a:r>
              <a:rPr lang="en-US" sz="1400" b="1" dirty="0" smtClean="0"/>
              <a:t>Describe.</a:t>
            </a:r>
            <a:endParaRPr lang="es-CL" sz="1400" b="1" dirty="0"/>
          </a:p>
        </p:txBody>
      </p:sp>
      <p:pic>
        <p:nvPicPr>
          <p:cNvPr id="16" name="15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41310" y="4703568"/>
            <a:ext cx="6665153" cy="669648"/>
          </a:xfrm>
          <a:prstGeom prst="rect">
            <a:avLst/>
          </a:prstGeom>
        </p:spPr>
      </p:pic>
      <p:pic>
        <p:nvPicPr>
          <p:cNvPr id="17" name="16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26999" y="4561382"/>
            <a:ext cx="428625" cy="438150"/>
          </a:xfrm>
          <a:prstGeom prst="ellipse">
            <a:avLst/>
          </a:prstGeom>
        </p:spPr>
      </p:pic>
      <p:sp>
        <p:nvSpPr>
          <p:cNvPr id="22" name="21 CuadroTexto"/>
          <p:cNvSpPr txBox="1"/>
          <p:nvPr/>
        </p:nvSpPr>
        <p:spPr>
          <a:xfrm>
            <a:off x="1567009" y="4763608"/>
            <a:ext cx="6595973" cy="523220"/>
          </a:xfrm>
          <a:prstGeom prst="rect">
            <a:avLst/>
          </a:prstGeom>
          <a:noFill/>
        </p:spPr>
        <p:txBody>
          <a:bodyPr wrap="none" rtlCol="0">
            <a:spAutoFit/>
          </a:bodyPr>
          <a:lstStyle/>
          <a:p>
            <a:r>
              <a:rPr lang="en-US" sz="1400" b="1" dirty="0"/>
              <a:t>How can a light beam that passes through a sample of a given solution help determine</a:t>
            </a:r>
          </a:p>
          <a:p>
            <a:r>
              <a:rPr lang="es-CL" sz="1400" b="1" dirty="0" err="1"/>
              <a:t>its</a:t>
            </a:r>
            <a:r>
              <a:rPr lang="es-CL" sz="1400" b="1" dirty="0"/>
              <a:t> </a:t>
            </a:r>
            <a:r>
              <a:rPr lang="es-CL" sz="1400" b="1" dirty="0" err="1"/>
              <a:t>concentration</a:t>
            </a:r>
            <a:r>
              <a:rPr lang="es-CL" sz="1400" b="1" dirty="0"/>
              <a:t>?</a:t>
            </a:r>
          </a:p>
        </p:txBody>
      </p:sp>
    </p:spTree>
    <p:extLst>
      <p:ext uri="{BB962C8B-B14F-4D97-AF65-F5344CB8AC3E}">
        <p14:creationId xmlns="" xmlns:p14="http://schemas.microsoft.com/office/powerpoint/2010/main" val="885285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11610" y="2276872"/>
            <a:ext cx="2800350" cy="323850"/>
          </a:xfrm>
          <a:prstGeom prst="rect">
            <a:avLst/>
          </a:prstGeom>
        </p:spPr>
      </p:pic>
      <p:sp>
        <p:nvSpPr>
          <p:cNvPr id="10" name="2 Subtítulo"/>
          <p:cNvSpPr txBox="1">
            <a:spLocks/>
          </p:cNvSpPr>
          <p:nvPr/>
        </p:nvSpPr>
        <p:spPr>
          <a:xfrm>
            <a:off x="1555626" y="2365485"/>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2804735"/>
            <a:ext cx="6279752" cy="2462213"/>
          </a:xfrm>
          <a:prstGeom prst="rect">
            <a:avLst/>
          </a:prstGeom>
          <a:noFill/>
        </p:spPr>
        <p:txBody>
          <a:bodyPr wrap="square" rtlCol="0">
            <a:spAutoFit/>
          </a:bodyPr>
          <a:lstStyle/>
          <a:p>
            <a:r>
              <a:rPr lang="en-US" sz="1400" dirty="0"/>
              <a:t>A solution is a homogeneous mixture of two or more substances that exist in a </a:t>
            </a:r>
            <a:r>
              <a:rPr lang="en-US" sz="1400" dirty="0" smtClean="0"/>
              <a:t>single </a:t>
            </a:r>
            <a:r>
              <a:rPr lang="en-US" sz="1400" dirty="0" smtClean="0"/>
              <a:t>concentration. </a:t>
            </a:r>
            <a:r>
              <a:rPr lang="en-US" sz="1400" dirty="0"/>
              <a:t>To determine the concentration of a given solution you can </a:t>
            </a:r>
            <a:r>
              <a:rPr lang="en-US" sz="1400" dirty="0" smtClean="0"/>
              <a:t>apply the </a:t>
            </a:r>
            <a:r>
              <a:rPr lang="en-US" sz="1400" b="1" dirty="0"/>
              <a:t>Beer-Lambert law</a:t>
            </a:r>
            <a:r>
              <a:rPr lang="en-US" sz="1400" dirty="0"/>
              <a:t>. This </a:t>
            </a:r>
            <a:r>
              <a:rPr lang="en-US" sz="1400" dirty="0" smtClean="0"/>
              <a:t>law states </a:t>
            </a:r>
            <a:r>
              <a:rPr lang="en-US" sz="1400" dirty="0"/>
              <a:t>that the concentration of a solute is proportional to the absorbance</a:t>
            </a:r>
            <a:r>
              <a:rPr lang="en-US" sz="1400" dirty="0" smtClean="0"/>
              <a:t>.</a:t>
            </a:r>
          </a:p>
          <a:p>
            <a:endParaRPr lang="en-US" sz="1400" dirty="0"/>
          </a:p>
          <a:p>
            <a:r>
              <a:rPr lang="en-US" sz="1400" dirty="0"/>
              <a:t>The colorimeter allows light to pass through a cuvette containing a sample of the </a:t>
            </a:r>
            <a:r>
              <a:rPr lang="en-US" sz="1400" dirty="0" smtClean="0"/>
              <a:t>solution which </a:t>
            </a:r>
            <a:r>
              <a:rPr lang="en-US" sz="1400" dirty="0"/>
              <a:t>absorbs some of the incoming beam. When the ray of light of a given </a:t>
            </a:r>
            <a:r>
              <a:rPr lang="en-US" sz="1400" dirty="0" smtClean="0"/>
              <a:t>wavelength and </a:t>
            </a:r>
            <a:r>
              <a:rPr lang="en-US" sz="1400" dirty="0"/>
              <a:t>intensity I comes perpendicularly into contact with the solution of a tinted </a:t>
            </a:r>
            <a:r>
              <a:rPr lang="en-US" sz="1400" dirty="0" smtClean="0"/>
              <a:t>chemical compound</a:t>
            </a:r>
            <a:r>
              <a:rPr lang="en-US" sz="1400" dirty="0"/>
              <a:t>, the compound will absorb part of the radiation (</a:t>
            </a:r>
            <a:r>
              <a:rPr lang="en-US" sz="1400" dirty="0" err="1"/>
              <a:t>Ia</a:t>
            </a:r>
            <a:r>
              <a:rPr lang="en-US" sz="1400" dirty="0"/>
              <a:t>). The remaining part of </a:t>
            </a:r>
            <a:r>
              <a:rPr lang="en-US" sz="1400" dirty="0" smtClean="0"/>
              <a:t>the solution </a:t>
            </a:r>
            <a:r>
              <a:rPr lang="en-US" sz="1400" dirty="0"/>
              <a:t>(</a:t>
            </a:r>
            <a:r>
              <a:rPr lang="en-US" sz="1400" dirty="0" err="1"/>
              <a:t>Ib</a:t>
            </a:r>
            <a:r>
              <a:rPr lang="en-US" sz="1400" dirty="0"/>
              <a:t>) will strike a detector. As such the following equation is demonstrated:</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1" name="10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45222" y="5614194"/>
            <a:ext cx="1133475" cy="33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401724"/>
            <a:ext cx="6313686" cy="523220"/>
          </a:xfrm>
          <a:prstGeom prst="rect">
            <a:avLst/>
          </a:prstGeom>
          <a:noFill/>
          <a:ln>
            <a:noFill/>
          </a:ln>
        </p:spPr>
        <p:txBody>
          <a:bodyPr wrap="square" rtlCol="0">
            <a:spAutoFit/>
          </a:bodyPr>
          <a:lstStyle/>
          <a:p>
            <a:r>
              <a:rPr lang="en-US" sz="1400" dirty="0"/>
              <a:t>The absorption of light is related to the number of molecules present in the solution</a:t>
            </a:r>
          </a:p>
          <a:p>
            <a:r>
              <a:rPr lang="es-CL" sz="1400" dirty="0"/>
              <a:t>(</a:t>
            </a:r>
            <a:r>
              <a:rPr lang="es-CL" sz="1400" dirty="0" err="1"/>
              <a:t>concentration</a:t>
            </a:r>
            <a:r>
              <a:rPr lang="es-CL" sz="1400" dirty="0"/>
              <a:t> of </a:t>
            </a:r>
            <a:r>
              <a:rPr lang="es-CL" sz="1400" dirty="0" err="1"/>
              <a:t>the</a:t>
            </a:r>
            <a:r>
              <a:rPr lang="es-CL" sz="1400" dirty="0"/>
              <a:t> </a:t>
            </a:r>
            <a:r>
              <a:rPr lang="es-CL" sz="1400" dirty="0" err="1"/>
              <a:t>solution</a:t>
            </a:r>
            <a:r>
              <a:rPr lang="es-CL" sz="1400" dirty="0"/>
              <a:t>).</a:t>
            </a:r>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2996530"/>
            <a:ext cx="6655291" cy="33127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260029"/>
            <a:ext cx="6616774" cy="3323987"/>
          </a:xfrm>
          <a:prstGeom prst="rect">
            <a:avLst/>
          </a:prstGeom>
          <a:noFill/>
          <a:ln>
            <a:noFill/>
          </a:ln>
        </p:spPr>
        <p:txBody>
          <a:bodyPr wrap="square" rtlCol="0">
            <a:spAutoFit/>
          </a:bodyPr>
          <a:lstStyle/>
          <a:p>
            <a:r>
              <a:rPr lang="en-US" sz="1400" dirty="0" smtClean="0"/>
              <a:t>The Beer-Lambert law defines the relationship between the concentration of a solution and the amount </a:t>
            </a:r>
            <a:r>
              <a:rPr lang="en-US" sz="1400" dirty="0"/>
              <a:t>of light absorbed by the solution</a:t>
            </a:r>
            <a:r>
              <a:rPr lang="en-US" sz="1400" dirty="0" smtClean="0"/>
              <a:t>:</a:t>
            </a:r>
          </a:p>
          <a:p>
            <a:endParaRPr lang="en-US" sz="1400" dirty="0"/>
          </a:p>
          <a:p>
            <a:endParaRPr lang="es-CL" sz="1400" dirty="0"/>
          </a:p>
          <a:p>
            <a:endParaRPr lang="es-CL" sz="1400" dirty="0"/>
          </a:p>
          <a:p>
            <a:r>
              <a:rPr lang="es-CL" sz="1400" dirty="0" err="1"/>
              <a:t>Where</a:t>
            </a:r>
            <a:r>
              <a:rPr lang="es-CL" sz="1400" dirty="0"/>
              <a:t>:</a:t>
            </a:r>
          </a:p>
          <a:p>
            <a:r>
              <a:rPr lang="es-CL" sz="1400" dirty="0"/>
              <a:t>A = </a:t>
            </a:r>
            <a:r>
              <a:rPr lang="es-CL" sz="1400" dirty="0" err="1"/>
              <a:t>Absorbance</a:t>
            </a:r>
            <a:endParaRPr lang="es-CL" sz="1400" dirty="0"/>
          </a:p>
          <a:p>
            <a:r>
              <a:rPr lang="es-CL" sz="1400" dirty="0" smtClean="0"/>
              <a:t>   = </a:t>
            </a:r>
            <a:r>
              <a:rPr lang="es-CL" sz="1400" dirty="0"/>
              <a:t>Molar </a:t>
            </a:r>
            <a:r>
              <a:rPr lang="es-CL" sz="1400" dirty="0" err="1"/>
              <a:t>absorptivity</a:t>
            </a:r>
            <a:r>
              <a:rPr lang="es-CL" sz="1400" dirty="0"/>
              <a:t> [L mol </a:t>
            </a:r>
            <a:r>
              <a:rPr lang="es-CL" sz="1400" dirty="0" smtClean="0"/>
              <a:t>  cm   ]</a:t>
            </a:r>
            <a:endParaRPr lang="es-CL" sz="1400" dirty="0"/>
          </a:p>
          <a:p>
            <a:r>
              <a:rPr lang="en-US" sz="1400" dirty="0"/>
              <a:t>d = Path length of the cuvette containing the sample [cm]</a:t>
            </a:r>
          </a:p>
          <a:p>
            <a:r>
              <a:rPr lang="en-US" sz="1400" dirty="0"/>
              <a:t>C = Concentration of the compound in solution [</a:t>
            </a:r>
            <a:r>
              <a:rPr lang="en-US" sz="1400" dirty="0" err="1"/>
              <a:t>mol</a:t>
            </a:r>
            <a:r>
              <a:rPr lang="en-US" sz="1400" dirty="0"/>
              <a:t> L </a:t>
            </a:r>
            <a:r>
              <a:rPr lang="en-US" sz="1400" dirty="0" smtClean="0"/>
              <a:t>  ]</a:t>
            </a:r>
          </a:p>
          <a:p>
            <a:endParaRPr lang="en-US" sz="1400" dirty="0"/>
          </a:p>
          <a:p>
            <a:endParaRPr lang="en-US" sz="1400" dirty="0"/>
          </a:p>
          <a:p>
            <a:r>
              <a:rPr lang="en-US" sz="1400" dirty="0"/>
              <a:t>Transmittance is the relationship between the amount of light that is transmitted to the</a:t>
            </a:r>
          </a:p>
          <a:p>
            <a:r>
              <a:rPr lang="en-US" sz="1400" dirty="0"/>
              <a:t>detector once it has passed through the sample (I) and the original amount of light (</a:t>
            </a:r>
            <a:r>
              <a:rPr lang="en-US" sz="1400" dirty="0" smtClean="0"/>
              <a:t>I</a:t>
            </a:r>
            <a:r>
              <a:rPr lang="en-US" sz="800" dirty="0" smtClean="0"/>
              <a:t>0</a:t>
            </a:r>
            <a:r>
              <a:rPr lang="en-US" sz="1400" dirty="0" smtClean="0"/>
              <a:t>). </a:t>
            </a:r>
            <a:r>
              <a:rPr lang="en-US" sz="1400" dirty="0"/>
              <a:t>This </a:t>
            </a:r>
            <a:r>
              <a:rPr lang="en-US" sz="1400" dirty="0" smtClean="0"/>
              <a:t>is </a:t>
            </a:r>
            <a:r>
              <a:rPr lang="es-CL" sz="1400" dirty="0" err="1" smtClean="0"/>
              <a:t>expressed</a:t>
            </a:r>
            <a:r>
              <a:rPr lang="es-CL" sz="1400" dirty="0" smtClean="0"/>
              <a:t> </a:t>
            </a:r>
            <a:r>
              <a:rPr lang="es-CL" sz="1400" dirty="0"/>
              <a:t>in </a:t>
            </a:r>
            <a:r>
              <a:rPr lang="es-CL" sz="1400" dirty="0" err="1"/>
              <a:t>following</a:t>
            </a:r>
            <a:r>
              <a:rPr lang="es-CL" sz="1400" dirty="0"/>
              <a:t> formula:</a:t>
            </a:r>
          </a:p>
        </p:txBody>
      </p:sp>
      <p:sp>
        <p:nvSpPr>
          <p:cNvPr id="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7" name="6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
        <p:nvSpPr>
          <p:cNvPr id="8" name="7 CuadroTexto"/>
          <p:cNvSpPr txBox="1"/>
          <p:nvPr/>
        </p:nvSpPr>
        <p:spPr>
          <a:xfrm>
            <a:off x="3635896" y="3789620"/>
            <a:ext cx="432048" cy="215444"/>
          </a:xfrm>
          <a:prstGeom prst="rect">
            <a:avLst/>
          </a:prstGeom>
          <a:noFill/>
          <a:ln>
            <a:noFill/>
          </a:ln>
        </p:spPr>
        <p:txBody>
          <a:bodyPr wrap="square" rtlCol="0">
            <a:spAutoFit/>
          </a:bodyPr>
          <a:lstStyle/>
          <a:p>
            <a:r>
              <a:rPr lang="en-US" sz="800" dirty="0" smtClean="0"/>
              <a:t>-1</a:t>
            </a:r>
            <a:endParaRPr lang="es-CL" sz="800" dirty="0"/>
          </a:p>
        </p:txBody>
      </p:sp>
      <p:sp>
        <p:nvSpPr>
          <p:cNvPr id="9" name="8 CuadroTexto"/>
          <p:cNvSpPr txBox="1"/>
          <p:nvPr/>
        </p:nvSpPr>
        <p:spPr>
          <a:xfrm>
            <a:off x="3995936" y="3789620"/>
            <a:ext cx="432048" cy="215444"/>
          </a:xfrm>
          <a:prstGeom prst="rect">
            <a:avLst/>
          </a:prstGeom>
          <a:noFill/>
          <a:ln>
            <a:noFill/>
          </a:ln>
        </p:spPr>
        <p:txBody>
          <a:bodyPr wrap="square" rtlCol="0">
            <a:spAutoFit/>
          </a:bodyPr>
          <a:lstStyle/>
          <a:p>
            <a:r>
              <a:rPr lang="en-US" sz="800" dirty="0" smtClean="0"/>
              <a:t>-1</a:t>
            </a:r>
            <a:endParaRPr lang="es-CL" sz="800" dirty="0"/>
          </a:p>
        </p:txBody>
      </p:sp>
      <p:sp>
        <p:nvSpPr>
          <p:cNvPr id="12" name="11 CuadroTexto"/>
          <p:cNvSpPr txBox="1"/>
          <p:nvPr/>
        </p:nvSpPr>
        <p:spPr>
          <a:xfrm>
            <a:off x="5436096" y="4221668"/>
            <a:ext cx="1080120" cy="215444"/>
          </a:xfrm>
          <a:prstGeom prst="rect">
            <a:avLst/>
          </a:prstGeom>
          <a:noFill/>
          <a:ln>
            <a:noFill/>
          </a:ln>
        </p:spPr>
        <p:txBody>
          <a:bodyPr wrap="square" rtlCol="0">
            <a:spAutoFit/>
          </a:bodyPr>
          <a:lstStyle/>
          <a:p>
            <a:r>
              <a:rPr lang="en-US" sz="800" dirty="0" smtClean="0"/>
              <a:t>-1</a:t>
            </a:r>
            <a:endParaRPr lang="es-CL" sz="800" dirty="0"/>
          </a:p>
        </p:txBody>
      </p:sp>
      <p:pic>
        <p:nvPicPr>
          <p:cNvPr id="409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02443" y="2870201"/>
            <a:ext cx="1123950" cy="271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7538" y="5805488"/>
            <a:ext cx="649287" cy="563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25251" y="3837884"/>
            <a:ext cx="106363" cy="168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67379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260029"/>
            <a:ext cx="6313686" cy="2246769"/>
          </a:xfrm>
          <a:prstGeom prst="rect">
            <a:avLst/>
          </a:prstGeom>
          <a:noFill/>
          <a:ln>
            <a:noFill/>
          </a:ln>
        </p:spPr>
        <p:txBody>
          <a:bodyPr wrap="square" rtlCol="0">
            <a:spAutoFit/>
          </a:bodyPr>
          <a:lstStyle/>
          <a:p>
            <a:r>
              <a:rPr lang="en-US" sz="1400" dirty="0"/>
              <a:t>Where </a:t>
            </a:r>
            <a:r>
              <a:rPr lang="en-US" sz="1400" i="1" dirty="0" smtClean="0"/>
              <a:t>I</a:t>
            </a:r>
            <a:r>
              <a:rPr lang="en-US" sz="800" i="1" dirty="0" smtClean="0"/>
              <a:t>0</a:t>
            </a:r>
            <a:r>
              <a:rPr lang="en-US" sz="1400" i="1" dirty="0" smtClean="0"/>
              <a:t> </a:t>
            </a:r>
            <a:r>
              <a:rPr lang="en-US" sz="1400" dirty="0"/>
              <a:t>is the intensity of the incident light beam and I is the intensity of the light coming out </a:t>
            </a:r>
            <a:r>
              <a:rPr lang="en-US" sz="1400" dirty="0" smtClean="0"/>
              <a:t>of the </a:t>
            </a:r>
            <a:r>
              <a:rPr lang="en-US" sz="1400" dirty="0"/>
              <a:t>sample. Transmittance is the relative percent of light passed through the sample. Thus, if </a:t>
            </a:r>
            <a:r>
              <a:rPr lang="en-US" sz="1400" dirty="0" smtClean="0"/>
              <a:t>half the </a:t>
            </a:r>
            <a:r>
              <a:rPr lang="en-US" sz="1400" dirty="0"/>
              <a:t>light is transmitted, we can say that the solution has a 50% transmittance</a:t>
            </a:r>
            <a:r>
              <a:rPr lang="en-US" sz="1400" dirty="0" smtClean="0"/>
              <a:t>.</a:t>
            </a:r>
          </a:p>
          <a:p>
            <a:endParaRPr lang="en-US" sz="1400" dirty="0"/>
          </a:p>
          <a:p>
            <a:endParaRPr lang="en-US" sz="1400" dirty="0" smtClean="0"/>
          </a:p>
          <a:p>
            <a:endParaRPr lang="en-US" sz="1400" dirty="0"/>
          </a:p>
          <a:p>
            <a:endParaRPr lang="en-US" sz="1400" dirty="0"/>
          </a:p>
          <a:p>
            <a:r>
              <a:rPr lang="en-US" sz="1400" dirty="0" smtClean="0"/>
              <a:t>The </a:t>
            </a:r>
            <a:r>
              <a:rPr lang="en-US" sz="1400" dirty="0"/>
              <a:t>relations between </a:t>
            </a:r>
            <a:r>
              <a:rPr lang="en-US" sz="1400" b="1" dirty="0"/>
              <a:t>transmittance </a:t>
            </a:r>
            <a:r>
              <a:rPr lang="en-US" sz="1400" dirty="0"/>
              <a:t>(T) and </a:t>
            </a:r>
            <a:r>
              <a:rPr lang="en-US" sz="1400" b="1" dirty="0"/>
              <a:t>absorbance </a:t>
            </a:r>
            <a:r>
              <a:rPr lang="en-US" sz="1400" dirty="0"/>
              <a:t>(A) can be expressed by following:</a:t>
            </a:r>
            <a:endParaRPr lang="es-CL" sz="1400" dirty="0"/>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a:t>
            </a:r>
            <a:r>
              <a:rPr lang="en-US" sz="2000" b="1" dirty="0" smtClean="0">
                <a:solidFill>
                  <a:schemeClr val="bg1"/>
                </a:solidFill>
              </a:rPr>
              <a:t>that absorb</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55875" y="3284538"/>
            <a:ext cx="1543050" cy="539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39752" y="4581128"/>
            <a:ext cx="2664643" cy="14375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19753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0" name="19 CuadroTexto"/>
          <p:cNvSpPr txBox="1"/>
          <p:nvPr/>
        </p:nvSpPr>
        <p:spPr>
          <a:xfrm>
            <a:off x="1555625" y="2348880"/>
            <a:ext cx="6544767" cy="523220"/>
          </a:xfrm>
          <a:prstGeom prst="rect">
            <a:avLst/>
          </a:prstGeom>
          <a:noFill/>
          <a:ln>
            <a:noFill/>
          </a:ln>
        </p:spPr>
        <p:txBody>
          <a:bodyPr wrap="square" rtlCol="0">
            <a:spAutoFit/>
          </a:bodyPr>
          <a:lstStyle/>
          <a:p>
            <a:r>
              <a:rPr lang="en-US" sz="1400" dirty="0" smtClean="0">
                <a:solidFill>
                  <a:srgbClr val="22B89B"/>
                </a:solidFill>
              </a:rPr>
              <a:t>Now students are encouraged to raise a hypothesis which must be tested with </a:t>
            </a:r>
          </a:p>
          <a:p>
            <a:r>
              <a:rPr lang="en-US" sz="1400" dirty="0" smtClean="0">
                <a:solidFill>
                  <a:srgbClr val="22B89B"/>
                </a:solidFill>
              </a:rPr>
              <a:t>an experiment. </a:t>
            </a:r>
            <a:endParaRPr lang="es-CL" sz="1400" dirty="0">
              <a:solidFill>
                <a:srgbClr val="22B89B"/>
              </a:solidFill>
            </a:endParaRPr>
          </a:p>
        </p:txBody>
      </p:sp>
      <p:sp>
        <p:nvSpPr>
          <p:cNvPr id="21" name="20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29927" y="3278948"/>
            <a:ext cx="6665153" cy="870132"/>
          </a:xfrm>
          <a:prstGeom prst="rect">
            <a:avLst/>
          </a:prstGeom>
        </p:spPr>
      </p:pic>
      <p:pic>
        <p:nvPicPr>
          <p:cNvPr id="23" name="22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15616" y="3140968"/>
            <a:ext cx="428625" cy="438150"/>
          </a:xfrm>
          <a:prstGeom prst="ellipse">
            <a:avLst/>
          </a:prstGeom>
        </p:spPr>
      </p:pic>
      <p:sp>
        <p:nvSpPr>
          <p:cNvPr id="24" name="23 CuadroTexto"/>
          <p:cNvSpPr txBox="1"/>
          <p:nvPr/>
        </p:nvSpPr>
        <p:spPr>
          <a:xfrm>
            <a:off x="1555626" y="3338408"/>
            <a:ext cx="6256734" cy="738664"/>
          </a:xfrm>
          <a:prstGeom prst="rect">
            <a:avLst/>
          </a:prstGeom>
          <a:noFill/>
        </p:spPr>
        <p:txBody>
          <a:bodyPr wrap="square" rtlCol="0">
            <a:spAutoFit/>
          </a:bodyPr>
          <a:lstStyle/>
          <a:p>
            <a:r>
              <a:rPr lang="en-US" sz="1400" b="1" dirty="0"/>
              <a:t>If you have one solution of different concentrations, how do you expect the</a:t>
            </a:r>
          </a:p>
          <a:p>
            <a:r>
              <a:rPr lang="en-US" sz="1400" b="1" dirty="0"/>
              <a:t>transmittance percentages to change when you measure from the lowest to</a:t>
            </a:r>
          </a:p>
          <a:p>
            <a:r>
              <a:rPr lang="es-CL" sz="1400" b="1" dirty="0" err="1"/>
              <a:t>the</a:t>
            </a:r>
            <a:r>
              <a:rPr lang="es-CL" sz="1400" b="1" dirty="0"/>
              <a:t> </a:t>
            </a:r>
            <a:r>
              <a:rPr lang="es-CL" sz="1400" b="1" dirty="0" err="1"/>
              <a:t>highest</a:t>
            </a:r>
            <a:r>
              <a:rPr lang="es-CL" sz="1400" b="1" dirty="0"/>
              <a:t> </a:t>
            </a:r>
            <a:r>
              <a:rPr lang="es-CL" sz="1400" b="1" dirty="0" err="1"/>
              <a:t>concentration</a:t>
            </a:r>
            <a:r>
              <a:rPr lang="es-CL" sz="1400" b="1" dirty="0"/>
              <a:t>? </a:t>
            </a:r>
            <a:r>
              <a:rPr lang="es-CL" sz="1400" b="1" dirty="0" err="1"/>
              <a:t>Why</a:t>
            </a:r>
            <a:r>
              <a:rPr lang="es-CL" sz="1400" b="1" dirty="0"/>
              <a:t>?</a:t>
            </a: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Tree>
    <p:extLst>
      <p:ext uri="{BB962C8B-B14F-4D97-AF65-F5344CB8AC3E}">
        <p14:creationId xmlns="" xmlns:p14="http://schemas.microsoft.com/office/powerpoint/2010/main" val="2930542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2316</TotalTime>
  <Words>2496</Words>
  <Application>Microsoft Office PowerPoint</Application>
  <PresentationFormat>On-screen Show (4:3)</PresentationFormat>
  <Paragraphs>284</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222</cp:revision>
  <dcterms:created xsi:type="dcterms:W3CDTF">2012-09-11T15:34:37Z</dcterms:created>
  <dcterms:modified xsi:type="dcterms:W3CDTF">2013-02-16T07:49:47Z</dcterms:modified>
</cp:coreProperties>
</file>