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4" r:id="rId8"/>
    <p:sldId id="265" r:id="rId9"/>
    <p:sldId id="268" r:id="rId10"/>
    <p:sldId id="269" r:id="rId11"/>
    <p:sldId id="270" r:id="rId12"/>
    <p:sldId id="287" r:id="rId13"/>
    <p:sldId id="288" r:id="rId14"/>
    <p:sldId id="272" r:id="rId15"/>
    <p:sldId id="289" r:id="rId16"/>
    <p:sldId id="273" r:id="rId17"/>
    <p:sldId id="280" r:id="rId18"/>
    <p:sldId id="283" r:id="rId19"/>
    <p:sldId id="276" r:id="rId20"/>
    <p:sldId id="277" r:id="rId21"/>
    <p:sldId id="285" r:id="rId22"/>
    <p:sldId id="279" r:id="rId2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B047"/>
    <a:srgbClr val="29B19A"/>
    <a:srgbClr val="3490A6"/>
    <a:srgbClr val="4194A5"/>
    <a:srgbClr val="39818F"/>
    <a:srgbClr val="22B89B"/>
    <a:srgbClr val="34A6A1"/>
    <a:srgbClr val="FFFF66"/>
    <a:srgbClr val="47A1B3"/>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p:scale>
          <a:sx n="90" d="100"/>
          <a:sy n="90" d="100"/>
        </p:scale>
        <p:origin x="-1398" y="-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21-02-2017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21-02-2017</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20.png"/><Relationship Id="rId4" Type="http://schemas.openxmlformats.org/officeDocument/2006/relationships/image" Target="../media/image40.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4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700808"/>
            <a:ext cx="3996444" cy="576064"/>
          </a:xfrm>
        </p:spPr>
        <p:txBody>
          <a:bodyPr>
            <a:normAutofit/>
          </a:bodyPr>
          <a:lstStyle/>
          <a:p>
            <a:pPr algn="l"/>
            <a:r>
              <a:rPr lang="en-US" sz="2000" b="1" dirty="0">
                <a:solidFill>
                  <a:schemeClr val="bg1"/>
                </a:solidFill>
                <a:latin typeface="+mj-lt"/>
              </a:rPr>
              <a:t>How acidic are the things we drink?</a:t>
            </a:r>
            <a:endParaRPr lang="es-ES_tradnl" sz="2000" baseline="30000" dirty="0">
              <a:solidFill>
                <a:schemeClr val="bg1"/>
              </a:solidFill>
              <a:latin typeface="Frutiger 55 Roman" pitchFamily="34" charset="0"/>
            </a:endParaRPr>
          </a:p>
        </p:txBody>
      </p:sp>
      <p:sp>
        <p:nvSpPr>
          <p:cNvPr id="8" name="7 CuadroTexto"/>
          <p:cNvSpPr txBox="1"/>
          <p:nvPr/>
        </p:nvSpPr>
        <p:spPr>
          <a:xfrm>
            <a:off x="5004048" y="2132856"/>
            <a:ext cx="3456384" cy="276999"/>
          </a:xfrm>
          <a:prstGeom prst="rect">
            <a:avLst/>
          </a:prstGeom>
          <a:noFill/>
        </p:spPr>
        <p:txBody>
          <a:bodyPr wrap="square" rtlCol="0">
            <a:spAutoFit/>
          </a:bodyPr>
          <a:lstStyle/>
          <a:p>
            <a:r>
              <a:rPr lang="en-US" sz="1200" dirty="0">
                <a:solidFill>
                  <a:srgbClr val="FFFF66"/>
                </a:solidFill>
              </a:rPr>
              <a:t>Measuring the pH of common drinks</a:t>
            </a:r>
            <a:endParaRPr lang="es-CL" sz="1200" dirty="0">
              <a:solidFill>
                <a:srgbClr val="FFFF66"/>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15" t="4939" r="4227" b="4557"/>
          <a:stretch/>
        </p:blipFill>
        <p:spPr bwMode="auto">
          <a:xfrm>
            <a:off x="3529413" y="4869160"/>
            <a:ext cx="1726252" cy="173479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smtClean="0">
                <a:solidFill>
                  <a:schemeClr val="bg1"/>
                </a:solidFill>
              </a:rPr>
              <a:t>Labdisc</a:t>
            </a:r>
            <a:r>
              <a:rPr lang="es-ES_tradnl" sz="2400" b="1" baseline="30000" dirty="0" smtClean="0">
                <a:solidFill>
                  <a:schemeClr val="bg1"/>
                </a:solidFill>
              </a:rPr>
              <a:t> and sensor</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492896"/>
            <a:ext cx="6624736" cy="523220"/>
          </a:xfrm>
          <a:prstGeom prst="rect">
            <a:avLst/>
          </a:prstGeom>
          <a:noFill/>
        </p:spPr>
        <p:txBody>
          <a:bodyPr wrap="square" rtlCol="0">
            <a:spAutoFit/>
          </a:bodyPr>
          <a:lstStyle/>
          <a:p>
            <a:r>
              <a:rPr lang="en-US" sz="1400" dirty="0"/>
              <a:t>To collect measurements with the </a:t>
            </a:r>
            <a:r>
              <a:rPr lang="en-US" sz="1400" dirty="0" err="1"/>
              <a:t>Labdisc</a:t>
            </a:r>
            <a:r>
              <a:rPr lang="en-US" sz="1400" dirty="0"/>
              <a:t> pH sensor, the </a:t>
            </a:r>
            <a:r>
              <a:rPr lang="en-US" sz="1400" dirty="0" err="1"/>
              <a:t>Labdisc</a:t>
            </a:r>
            <a:r>
              <a:rPr lang="en-US" sz="1400" dirty="0"/>
              <a:t> must be configured according to the following steps</a:t>
            </a:r>
            <a:r>
              <a:rPr lang="en-US" sz="1400" dirty="0" smtClean="0"/>
              <a:t>:</a:t>
            </a:r>
            <a:endParaRPr lang="en-US" sz="1500" dirty="0" smtClean="0"/>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04864"/>
            <a:ext cx="2800350" cy="323850"/>
          </a:xfrm>
          <a:prstGeom prst="rect">
            <a:avLst/>
          </a:prstGeom>
        </p:spPr>
      </p:pic>
      <p:sp>
        <p:nvSpPr>
          <p:cNvPr id="14" name="2 Subtítulo"/>
          <p:cNvSpPr txBox="1">
            <a:spLocks/>
          </p:cNvSpPr>
          <p:nvPr/>
        </p:nvSpPr>
        <p:spPr>
          <a:xfrm>
            <a:off x="1187624" y="2276872"/>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p:txBody>
      </p:sp>
      <p:sp>
        <p:nvSpPr>
          <p:cNvPr id="30" name="29 CuadroTexto"/>
          <p:cNvSpPr txBox="1"/>
          <p:nvPr/>
        </p:nvSpPr>
        <p:spPr>
          <a:xfrm>
            <a:off x="1187624" y="2996952"/>
            <a:ext cx="6624736" cy="307777"/>
          </a:xfrm>
          <a:prstGeom prst="rect">
            <a:avLst/>
          </a:prstGeom>
          <a:noFill/>
        </p:spPr>
        <p:txBody>
          <a:bodyPr wrap="square" rtlCol="0">
            <a:spAutoFit/>
          </a:bodyPr>
          <a:lstStyle/>
          <a:p>
            <a:r>
              <a:rPr lang="en-US" sz="1400" dirty="0"/>
              <a:t>Turn on the </a:t>
            </a:r>
            <a:r>
              <a:rPr lang="en-US" sz="1400" dirty="0" err="1"/>
              <a:t>Labdisc</a:t>
            </a:r>
            <a:r>
              <a:rPr lang="en-US" sz="1400" dirty="0"/>
              <a:t> by pressing </a:t>
            </a:r>
            <a:endParaRPr lang="en-US" sz="1500"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3025860"/>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31 CuadroTexto"/>
          <p:cNvSpPr txBox="1"/>
          <p:nvPr/>
        </p:nvSpPr>
        <p:spPr>
          <a:xfrm>
            <a:off x="1187624" y="3356992"/>
            <a:ext cx="6624736" cy="307777"/>
          </a:xfrm>
          <a:prstGeom prst="rect">
            <a:avLst/>
          </a:prstGeom>
          <a:noFill/>
        </p:spPr>
        <p:txBody>
          <a:bodyPr wrap="square" rtlCol="0">
            <a:spAutoFit/>
          </a:bodyPr>
          <a:lstStyle/>
          <a:p>
            <a:r>
              <a:rPr lang="en-US" sz="1400" dirty="0" smtClean="0"/>
              <a:t>Press                   and </a:t>
            </a:r>
            <a:r>
              <a:rPr lang="en-US" sz="1400" dirty="0"/>
              <a:t>select </a:t>
            </a:r>
            <a:r>
              <a:rPr lang="en-US" sz="1400" dirty="0" smtClean="0"/>
              <a:t>“SETUP” </a:t>
            </a:r>
            <a:r>
              <a:rPr lang="en-US" sz="1400" dirty="0"/>
              <a:t>by pressing </a:t>
            </a:r>
            <a:endParaRPr lang="en-US" sz="1500" dirty="0" smtClean="0"/>
          </a:p>
        </p:txBody>
      </p:sp>
      <p:sp>
        <p:nvSpPr>
          <p:cNvPr id="33" name="32 CuadroTexto"/>
          <p:cNvSpPr txBox="1"/>
          <p:nvPr/>
        </p:nvSpPr>
        <p:spPr>
          <a:xfrm>
            <a:off x="1187624" y="3768968"/>
            <a:ext cx="6624736" cy="307777"/>
          </a:xfrm>
          <a:prstGeom prst="rect">
            <a:avLst/>
          </a:prstGeom>
          <a:noFill/>
        </p:spPr>
        <p:txBody>
          <a:bodyPr wrap="square" rtlCol="0">
            <a:spAutoFit/>
          </a:bodyPr>
          <a:lstStyle/>
          <a:p>
            <a:r>
              <a:rPr lang="en-US" sz="1400" dirty="0"/>
              <a:t>Now select option “SET SENSORS” with </a:t>
            </a:r>
            <a:endParaRPr lang="en-US" sz="1500" dirty="0"/>
          </a:p>
        </p:txBody>
      </p:sp>
      <p:sp>
        <p:nvSpPr>
          <p:cNvPr id="34" name="33 CuadroTexto"/>
          <p:cNvSpPr txBox="1"/>
          <p:nvPr/>
        </p:nvSpPr>
        <p:spPr>
          <a:xfrm>
            <a:off x="1187624" y="4149080"/>
            <a:ext cx="6624736" cy="307777"/>
          </a:xfrm>
          <a:prstGeom prst="rect">
            <a:avLst/>
          </a:prstGeom>
          <a:noFill/>
        </p:spPr>
        <p:txBody>
          <a:bodyPr wrap="square" rtlCol="0">
            <a:spAutoFit/>
          </a:bodyPr>
          <a:lstStyle/>
          <a:p>
            <a:r>
              <a:rPr lang="en-US" sz="1400" dirty="0"/>
              <a:t>Select only the pH sensor and then push </a:t>
            </a:r>
            <a:endParaRPr lang="en-US" sz="1500" dirty="0" smtClean="0"/>
          </a:p>
        </p:txBody>
      </p:sp>
      <p:sp>
        <p:nvSpPr>
          <p:cNvPr id="35" name="34 CuadroTexto"/>
          <p:cNvSpPr txBox="1"/>
          <p:nvPr/>
        </p:nvSpPr>
        <p:spPr>
          <a:xfrm>
            <a:off x="1187624" y="4509120"/>
            <a:ext cx="6624736" cy="307777"/>
          </a:xfrm>
          <a:prstGeom prst="rect">
            <a:avLst/>
          </a:prstGeom>
          <a:noFill/>
        </p:spPr>
        <p:txBody>
          <a:bodyPr wrap="square" rtlCol="0">
            <a:spAutoFit/>
          </a:bodyPr>
          <a:lstStyle/>
          <a:p>
            <a:r>
              <a:rPr lang="en-US" sz="1400" dirty="0"/>
              <a:t>Once you have done that you will return to setup, press </a:t>
            </a:r>
            <a:endParaRPr lang="en-US" sz="1500" dirty="0" smtClean="0"/>
          </a:p>
        </p:txBody>
      </p:sp>
      <p:sp>
        <p:nvSpPr>
          <p:cNvPr id="36" name="35 CuadroTexto"/>
          <p:cNvSpPr txBox="1"/>
          <p:nvPr/>
        </p:nvSpPr>
        <p:spPr>
          <a:xfrm>
            <a:off x="1187624" y="4905636"/>
            <a:ext cx="6624736" cy="307777"/>
          </a:xfrm>
          <a:prstGeom prst="rect">
            <a:avLst/>
          </a:prstGeom>
          <a:noFill/>
        </p:spPr>
        <p:txBody>
          <a:bodyPr wrap="square" rtlCol="0">
            <a:spAutoFit/>
          </a:bodyPr>
          <a:lstStyle/>
          <a:p>
            <a:r>
              <a:rPr lang="en-US" sz="1400" dirty="0"/>
              <a:t>Select “</a:t>
            </a:r>
            <a:r>
              <a:rPr lang="en-US" sz="1400" dirty="0" smtClean="0"/>
              <a:t>10/sec</a:t>
            </a:r>
            <a:r>
              <a:rPr lang="en-US" sz="1400" dirty="0"/>
              <a:t>” </a:t>
            </a:r>
            <a:r>
              <a:rPr lang="en-US" sz="1400" dirty="0" smtClean="0"/>
              <a:t>with                  and </a:t>
            </a:r>
            <a:r>
              <a:rPr lang="en-US" sz="1400" dirty="0"/>
              <a:t>then press </a:t>
            </a:r>
            <a:endParaRPr lang="en-US" sz="1500" dirty="0" smtClean="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780" y="3373691"/>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373691"/>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6474" y="4182645"/>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1348" y="4516254"/>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800" y="4927760"/>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302586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338938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377563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417110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1600" y="45311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1600" y="491664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37" name="36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pic>
        <p:nvPicPr>
          <p:cNvPr id="3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4586" y="3775632"/>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140" y="4938749"/>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46 CuadroTexto"/>
          <p:cNvSpPr txBox="1"/>
          <p:nvPr/>
        </p:nvSpPr>
        <p:spPr>
          <a:xfrm>
            <a:off x="1187624" y="5337684"/>
            <a:ext cx="6624736" cy="307777"/>
          </a:xfrm>
          <a:prstGeom prst="rect">
            <a:avLst/>
          </a:prstGeom>
          <a:noFill/>
        </p:spPr>
        <p:txBody>
          <a:bodyPr wrap="square" rtlCol="0">
            <a:spAutoFit/>
          </a:bodyPr>
          <a:lstStyle/>
          <a:p>
            <a:r>
              <a:rPr lang="en-US" sz="1400" dirty="0" smtClean="0"/>
              <a:t>Press                  and </a:t>
            </a:r>
            <a:r>
              <a:rPr lang="en-US" sz="1400" dirty="0"/>
              <a:t>select “NUMBER OF SAMPLES” with </a:t>
            </a:r>
            <a:endParaRPr lang="en-US" sz="1500" dirty="0" smtClean="0"/>
          </a:p>
        </p:txBody>
      </p:sp>
      <p:sp>
        <p:nvSpPr>
          <p:cNvPr id="51" name="50 CuadroTexto"/>
          <p:cNvSpPr txBox="1"/>
          <p:nvPr/>
        </p:nvSpPr>
        <p:spPr>
          <a:xfrm>
            <a:off x="1187624" y="5733256"/>
            <a:ext cx="6624736" cy="307777"/>
          </a:xfrm>
          <a:prstGeom prst="rect">
            <a:avLst/>
          </a:prstGeom>
          <a:noFill/>
        </p:spPr>
        <p:txBody>
          <a:bodyPr wrap="square" rtlCol="0">
            <a:spAutoFit/>
          </a:bodyPr>
          <a:lstStyle/>
          <a:p>
            <a:r>
              <a:rPr lang="en-US" sz="1400" dirty="0"/>
              <a:t>Select “10000” </a:t>
            </a:r>
            <a:r>
              <a:rPr lang="en-US" sz="1400" dirty="0" smtClean="0"/>
              <a:t>with                  and </a:t>
            </a:r>
            <a:r>
              <a:rPr lang="en-US" sz="1400" dirty="0"/>
              <a:t>then press </a:t>
            </a:r>
            <a:endParaRPr lang="en-US" sz="1500" dirty="0" smtClean="0"/>
          </a:p>
        </p:txBody>
      </p:sp>
      <p:pic>
        <p:nvPicPr>
          <p:cNvPr id="58"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71600" y="534869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1600" y="5736963"/>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940" y="5351954"/>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6828" y="5351954"/>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9140" y="5761571"/>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800" y="5763241"/>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smtClean="0">
                <a:solidFill>
                  <a:schemeClr val="bg1"/>
                </a:solidFill>
              </a:rPr>
              <a:t>Labdisc</a:t>
            </a:r>
            <a:r>
              <a:rPr lang="es-ES_tradnl" sz="2400" b="1" baseline="30000" dirty="0">
                <a:solidFill>
                  <a:schemeClr val="bg1"/>
                </a:solidFill>
              </a:rPr>
              <a:t> and sensor</a:t>
            </a: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47" name="46 CuadroTexto"/>
          <p:cNvSpPr txBox="1"/>
          <p:nvPr/>
        </p:nvSpPr>
        <p:spPr>
          <a:xfrm>
            <a:off x="1187624" y="2255387"/>
            <a:ext cx="6624736" cy="307777"/>
          </a:xfrm>
          <a:prstGeom prst="rect">
            <a:avLst/>
          </a:prstGeom>
          <a:noFill/>
        </p:spPr>
        <p:txBody>
          <a:bodyPr wrap="square" rtlCol="0">
            <a:spAutoFit/>
          </a:bodyPr>
          <a:lstStyle/>
          <a:p>
            <a:r>
              <a:rPr lang="en-US" sz="1400" dirty="0"/>
              <a:t>To go back to the measurements </a:t>
            </a:r>
            <a:r>
              <a:rPr lang="en-US" sz="1400" dirty="0" smtClean="0"/>
              <a:t>press                  </a:t>
            </a:r>
            <a:r>
              <a:rPr lang="en-US" sz="1400" dirty="0"/>
              <a:t>three </a:t>
            </a:r>
            <a:r>
              <a:rPr lang="en-US" sz="1400" dirty="0" smtClean="0"/>
              <a:t>times. </a:t>
            </a:r>
            <a:endParaRPr lang="en-US" sz="1500" dirty="0" smtClean="0"/>
          </a:p>
        </p:txBody>
      </p:sp>
      <p:sp>
        <p:nvSpPr>
          <p:cNvPr id="48" name="47 CuadroTexto"/>
          <p:cNvSpPr txBox="1"/>
          <p:nvPr/>
        </p:nvSpPr>
        <p:spPr>
          <a:xfrm>
            <a:off x="1187624" y="2749119"/>
            <a:ext cx="6624736" cy="738664"/>
          </a:xfrm>
          <a:prstGeom prst="rect">
            <a:avLst/>
          </a:prstGeom>
          <a:noFill/>
        </p:spPr>
        <p:txBody>
          <a:bodyPr wrap="square" rtlCol="0">
            <a:spAutoFit/>
          </a:bodyPr>
          <a:lstStyle/>
          <a:p>
            <a:r>
              <a:rPr lang="en-US" sz="1400" dirty="0" smtClean="0"/>
              <a:t>Open the GlobiLab software and connect the Labdisc to the computer, using the USB cable, or through the Bluetooth connection. When you are ready -  press         from the software, or press                   to </a:t>
            </a:r>
            <a:r>
              <a:rPr lang="en-US" sz="1400" dirty="0"/>
              <a:t>start </a:t>
            </a:r>
            <a:r>
              <a:rPr lang="en-US" sz="1400" dirty="0" smtClean="0"/>
              <a:t>measuring</a:t>
            </a:r>
            <a:r>
              <a:rPr lang="es-CL" sz="1400" dirty="0" smtClean="0"/>
              <a:t>. </a:t>
            </a:r>
            <a:endParaRPr lang="en-US" sz="1500" dirty="0" smtClean="0"/>
          </a:p>
        </p:txBody>
      </p:sp>
      <p:sp>
        <p:nvSpPr>
          <p:cNvPr id="49" name="48 CuadroTexto"/>
          <p:cNvSpPr txBox="1"/>
          <p:nvPr/>
        </p:nvSpPr>
        <p:spPr>
          <a:xfrm>
            <a:off x="1187624" y="3681205"/>
            <a:ext cx="6624736" cy="523220"/>
          </a:xfrm>
          <a:prstGeom prst="rect">
            <a:avLst/>
          </a:prstGeom>
          <a:noFill/>
        </p:spPr>
        <p:txBody>
          <a:bodyPr wrap="square" rtlCol="0">
            <a:spAutoFit/>
          </a:bodyPr>
          <a:lstStyle/>
          <a:p>
            <a:r>
              <a:rPr lang="en-US" sz="1400" dirty="0"/>
              <a:t>Once you have finished measuring stop the </a:t>
            </a:r>
            <a:r>
              <a:rPr lang="en-US" sz="1400" dirty="0" err="1"/>
              <a:t>Labdisc</a:t>
            </a:r>
            <a:r>
              <a:rPr lang="en-US" sz="1400" dirty="0"/>
              <a:t> by pressing </a:t>
            </a:r>
            <a:r>
              <a:rPr lang="en-US" sz="1400" dirty="0" smtClean="0"/>
              <a:t>                  (</a:t>
            </a:r>
            <a:r>
              <a:rPr lang="en-US" sz="1400" dirty="0"/>
              <a:t>you will see the instruction “Press SCROLL key to STOP”) and press </a:t>
            </a:r>
            <a:endParaRPr lang="en-US" sz="1500" dirty="0" smtClean="0"/>
          </a:p>
        </p:txBody>
      </p:sp>
      <p:pic>
        <p:nvPicPr>
          <p:cNvPr id="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2276872"/>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5044" y="3223032"/>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9378" y="3702660"/>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6666" y="3938936"/>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17" name="16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79994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228338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280340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0190" y="2971020"/>
            <a:ext cx="326198" cy="302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5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1615" y="2195339"/>
            <a:ext cx="2800350" cy="323850"/>
          </a:xfrm>
          <a:prstGeom prst="rect">
            <a:avLst/>
          </a:prstGeom>
        </p:spPr>
      </p:pic>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smtClean="0">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17" name="16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
        <p:nvSpPr>
          <p:cNvPr id="16" name="15 CuadroTexto"/>
          <p:cNvSpPr txBox="1"/>
          <p:nvPr/>
        </p:nvSpPr>
        <p:spPr>
          <a:xfrm>
            <a:off x="1187624" y="2564904"/>
            <a:ext cx="6624736" cy="307777"/>
          </a:xfrm>
          <a:prstGeom prst="rect">
            <a:avLst/>
          </a:prstGeom>
          <a:noFill/>
        </p:spPr>
        <p:txBody>
          <a:bodyPr wrap="square" rtlCol="0">
            <a:spAutoFit/>
          </a:bodyPr>
          <a:lstStyle/>
          <a:p>
            <a:r>
              <a:rPr lang="en-US" sz="1400" dirty="0"/>
              <a:t>The pH sensor is very sensitive, and requires certain treatment. Please consider that: </a:t>
            </a:r>
            <a:endParaRPr lang="en-US" sz="1500" dirty="0" smtClean="0"/>
          </a:p>
        </p:txBody>
      </p:sp>
      <p:pic>
        <p:nvPicPr>
          <p:cNvPr id="18" name="17 Imagen"/>
          <p:cNvPicPr>
            <a:picLocks noChangeAspect="1"/>
          </p:cNvPicPr>
          <p:nvPr/>
        </p:nvPicPr>
        <p:blipFill rotWithShape="1">
          <a:blip r:embed="rId2" cstate="print">
            <a:extLst>
              <a:ext uri="{28A0092B-C50C-407E-A947-70E740481C1C}">
                <a14:useLocalDpi xmlns:a14="http://schemas.microsoft.com/office/drawing/2010/main" val="0"/>
              </a:ext>
            </a:extLst>
          </a:blip>
          <a:srcRect t="-141003" r="10001" b="-1"/>
          <a:stretch/>
        </p:blipFill>
        <p:spPr>
          <a:xfrm>
            <a:off x="1043608" y="1738700"/>
            <a:ext cx="2520280" cy="780489"/>
          </a:xfrm>
          <a:prstGeom prst="rect">
            <a:avLst/>
          </a:prstGeom>
        </p:spPr>
      </p:pic>
      <p:sp>
        <p:nvSpPr>
          <p:cNvPr id="21" name="2 Subtítulo"/>
          <p:cNvSpPr txBox="1">
            <a:spLocks/>
          </p:cNvSpPr>
          <p:nvPr/>
        </p:nvSpPr>
        <p:spPr>
          <a:xfrm>
            <a:off x="1187624" y="2276872"/>
            <a:ext cx="3974341"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b. </a:t>
            </a:r>
            <a:r>
              <a:rPr lang="en-US" sz="2400" b="1" baseline="30000" dirty="0">
                <a:solidFill>
                  <a:schemeClr val="bg1"/>
                </a:solidFill>
              </a:rPr>
              <a:t>Care and cleaning of the sensor</a:t>
            </a:r>
            <a:endParaRPr lang="es-ES_tradnl" sz="2400" b="1" baseline="30000" dirty="0">
              <a:solidFill>
                <a:schemeClr val="bg1"/>
              </a:solidFill>
            </a:endParaRPr>
          </a:p>
        </p:txBody>
      </p:sp>
      <p:sp>
        <p:nvSpPr>
          <p:cNvPr id="22" name="21 CuadroTexto"/>
          <p:cNvSpPr txBox="1"/>
          <p:nvPr/>
        </p:nvSpPr>
        <p:spPr>
          <a:xfrm>
            <a:off x="1187624" y="2996952"/>
            <a:ext cx="6624736" cy="954107"/>
          </a:xfrm>
          <a:prstGeom prst="rect">
            <a:avLst/>
          </a:prstGeom>
          <a:noFill/>
        </p:spPr>
        <p:txBody>
          <a:bodyPr wrap="square" rtlCol="0">
            <a:spAutoFit/>
          </a:bodyPr>
          <a:lstStyle/>
          <a:p>
            <a:r>
              <a:rPr lang="en-US" sz="1400" dirty="0"/>
              <a:t>After each measurement the pH probe should be cleaned with distilled water. Always keep the wash bottle and distilled water close at hand. If you don’t have a wash bottle you will need a syringe of at least 10 ml in order to clean the </a:t>
            </a:r>
          </a:p>
          <a:p>
            <a:r>
              <a:rPr lang="es-CL" sz="1400" dirty="0"/>
              <a:t>sensor </a:t>
            </a:r>
            <a:r>
              <a:rPr lang="es-CL" sz="1400" dirty="0" err="1"/>
              <a:t>properly</a:t>
            </a:r>
            <a:r>
              <a:rPr lang="es-CL" sz="1400" dirty="0"/>
              <a:t>. </a:t>
            </a:r>
            <a:endParaRPr lang="en-US" sz="1500" dirty="0" smtClean="0"/>
          </a:p>
        </p:txBody>
      </p:sp>
      <p:sp>
        <p:nvSpPr>
          <p:cNvPr id="24" name="23 CuadroTexto"/>
          <p:cNvSpPr txBox="1"/>
          <p:nvPr/>
        </p:nvSpPr>
        <p:spPr>
          <a:xfrm>
            <a:off x="1187624" y="4103494"/>
            <a:ext cx="6624736" cy="523220"/>
          </a:xfrm>
          <a:prstGeom prst="rect">
            <a:avLst/>
          </a:prstGeom>
          <a:noFill/>
        </p:spPr>
        <p:txBody>
          <a:bodyPr wrap="square" rtlCol="0">
            <a:spAutoFit/>
          </a:bodyPr>
          <a:lstStyle/>
          <a:p>
            <a:r>
              <a:rPr lang="en-US" sz="1400" dirty="0"/>
              <a:t>Following each time the sensor is washed, ensure it is dried with absorbent paper, without touching the transparent ball at the tip of the sensor. </a:t>
            </a:r>
            <a:endParaRPr lang="en-US" sz="1500" dirty="0" smtClean="0"/>
          </a:p>
        </p:txBody>
      </p:sp>
      <p:pic>
        <p:nvPicPr>
          <p:cNvPr id="3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2586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11174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174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smtClean="0">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17" name="16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
        <p:nvSpPr>
          <p:cNvPr id="14" name="13 CuadroTexto"/>
          <p:cNvSpPr txBox="1"/>
          <p:nvPr/>
        </p:nvSpPr>
        <p:spPr>
          <a:xfrm>
            <a:off x="1187624" y="2348880"/>
            <a:ext cx="6624736" cy="738664"/>
          </a:xfrm>
          <a:prstGeom prst="rect">
            <a:avLst/>
          </a:prstGeom>
          <a:noFill/>
        </p:spPr>
        <p:txBody>
          <a:bodyPr wrap="square" rtlCol="0">
            <a:spAutoFit/>
          </a:bodyPr>
          <a:lstStyle/>
          <a:p>
            <a:r>
              <a:rPr lang="en-US" sz="1400" dirty="0"/>
              <a:t>Whenever the sensor is not used it must stay inside the buffer solution inside the jar. Ensure the sensor is always cleaned and dried properly before inserting the tip of the sensor into the solution (see steps 1 and 2). </a:t>
            </a:r>
            <a:endParaRPr lang="en-US" sz="1500" dirty="0" smtClean="0"/>
          </a:p>
        </p:txBody>
      </p:sp>
      <p:pic>
        <p:nvPicPr>
          <p:cNvPr id="1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581" y="237778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9154" y="3478485"/>
            <a:ext cx="6121675" cy="261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84168" y="5157192"/>
            <a:ext cx="64807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0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523220"/>
          </a:xfrm>
          <a:prstGeom prst="rect">
            <a:avLst/>
          </a:prstGeom>
          <a:noFill/>
        </p:spPr>
        <p:txBody>
          <a:bodyPr wrap="square" rtlCol="0">
            <a:spAutoFit/>
          </a:bodyPr>
          <a:lstStyle/>
          <a:p>
            <a:r>
              <a:rPr lang="en-US" sz="1400" dirty="0"/>
              <a:t>Take the </a:t>
            </a:r>
            <a:r>
              <a:rPr lang="en-US" sz="1400" dirty="0" smtClean="0"/>
              <a:t>3 </a:t>
            </a:r>
            <a:r>
              <a:rPr lang="en-US" sz="1400" dirty="0"/>
              <a:t>plastic glasses and mark each of them with the name of the substance you will analyze (e.g. </a:t>
            </a:r>
            <a:r>
              <a:rPr lang="en-US" sz="1400" dirty="0" smtClean="0"/>
              <a:t>Coca Cola). </a:t>
            </a:r>
            <a:endParaRPr lang="en-US" sz="1500" dirty="0" smtClean="0"/>
          </a:p>
        </p:txBody>
      </p:sp>
      <p:sp>
        <p:nvSpPr>
          <p:cNvPr id="20" name="19 CuadroTexto"/>
          <p:cNvSpPr txBox="1"/>
          <p:nvPr/>
        </p:nvSpPr>
        <p:spPr>
          <a:xfrm>
            <a:off x="1187624" y="3573016"/>
            <a:ext cx="6624736" cy="523220"/>
          </a:xfrm>
          <a:prstGeom prst="rect">
            <a:avLst/>
          </a:prstGeom>
          <a:noFill/>
        </p:spPr>
        <p:txBody>
          <a:bodyPr wrap="square" rtlCol="0">
            <a:spAutoFit/>
          </a:bodyPr>
          <a:lstStyle/>
          <a:p>
            <a:r>
              <a:rPr lang="en-US" sz="1400" dirty="0"/>
              <a:t>Put a small amount of the drink inside the glass, about 50 ml (you should be able to completely insert the tip of the sensor into the solution</a:t>
            </a:r>
            <a:r>
              <a:rPr lang="en-US" sz="1400" dirty="0" smtClean="0"/>
              <a:t>).</a:t>
            </a:r>
            <a:endParaRPr lang="en-US" sz="1500" dirty="0" smtClean="0"/>
          </a:p>
        </p:txBody>
      </p:sp>
      <p:sp>
        <p:nvSpPr>
          <p:cNvPr id="21" name="20 CuadroTexto"/>
          <p:cNvSpPr txBox="1"/>
          <p:nvPr/>
        </p:nvSpPr>
        <p:spPr>
          <a:xfrm>
            <a:off x="1187624" y="4149080"/>
            <a:ext cx="6624736" cy="523220"/>
          </a:xfrm>
          <a:prstGeom prst="rect">
            <a:avLst/>
          </a:prstGeom>
          <a:noFill/>
        </p:spPr>
        <p:txBody>
          <a:bodyPr wrap="square" rtlCol="0">
            <a:spAutoFit/>
          </a:bodyPr>
          <a:lstStyle/>
          <a:p>
            <a:r>
              <a:rPr lang="en-US" sz="1400" dirty="0"/>
              <a:t>To start measuring remove the electrode from the buffer and clean it with plenty of distilled water. Dry it with absorbent paper. </a:t>
            </a:r>
            <a:endParaRPr lang="en-US" sz="1500" dirty="0"/>
          </a:p>
        </p:txBody>
      </p:sp>
      <p:sp>
        <p:nvSpPr>
          <p:cNvPr id="22" name="21 CuadroTexto"/>
          <p:cNvSpPr txBox="1"/>
          <p:nvPr/>
        </p:nvSpPr>
        <p:spPr>
          <a:xfrm>
            <a:off x="1187624" y="4725144"/>
            <a:ext cx="6624736" cy="523220"/>
          </a:xfrm>
          <a:prstGeom prst="rect">
            <a:avLst/>
          </a:prstGeom>
          <a:noFill/>
        </p:spPr>
        <p:txBody>
          <a:bodyPr wrap="square" rtlCol="0">
            <a:spAutoFit/>
          </a:bodyPr>
          <a:lstStyle/>
          <a:p>
            <a:r>
              <a:rPr lang="en-US" sz="1400" dirty="0"/>
              <a:t>Measure the pH of the different substances inside the glasses according to the following order: </a:t>
            </a:r>
            <a:r>
              <a:rPr lang="en-US" sz="1400" dirty="0" smtClean="0"/>
              <a:t>Water, Lemon juice, Water (to wash the electrode), Coca Cola. </a:t>
            </a:r>
            <a:endParaRPr lang="en-US"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2585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59526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16467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73408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23" name="22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
        <p:nvSpPr>
          <p:cNvPr id="24" name="23 CuadroTexto"/>
          <p:cNvSpPr txBox="1"/>
          <p:nvPr/>
        </p:nvSpPr>
        <p:spPr>
          <a:xfrm>
            <a:off x="1188742" y="5281463"/>
            <a:ext cx="6624736" cy="523220"/>
          </a:xfrm>
          <a:prstGeom prst="rect">
            <a:avLst/>
          </a:prstGeom>
          <a:noFill/>
        </p:spPr>
        <p:txBody>
          <a:bodyPr wrap="square" rtlCol="0">
            <a:spAutoFit/>
          </a:bodyPr>
          <a:lstStyle/>
          <a:p>
            <a:r>
              <a:rPr lang="en-US" sz="1400" dirty="0"/>
              <a:t>To collect data put the electrode inside the sample without touching the sides of the plastic </a:t>
            </a:r>
            <a:r>
              <a:rPr lang="en-US" sz="1400" dirty="0" smtClean="0"/>
              <a:t>glass.</a:t>
            </a:r>
            <a:endParaRPr lang="en-US" sz="1500" dirty="0" smtClean="0"/>
          </a:p>
        </p:txBody>
      </p:sp>
      <p:pic>
        <p:nvPicPr>
          <p:cNvPr id="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553" y="530349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9" name="18 CuadroTexto"/>
          <p:cNvSpPr txBox="1"/>
          <p:nvPr/>
        </p:nvSpPr>
        <p:spPr>
          <a:xfrm>
            <a:off x="1187624" y="2277452"/>
            <a:ext cx="6624736" cy="307777"/>
          </a:xfrm>
          <a:prstGeom prst="rect">
            <a:avLst/>
          </a:prstGeom>
          <a:noFill/>
        </p:spPr>
        <p:txBody>
          <a:bodyPr wrap="square" rtlCol="0">
            <a:spAutoFit/>
          </a:bodyPr>
          <a:lstStyle/>
          <a:p>
            <a:r>
              <a:rPr lang="en-US" sz="1400" dirty="0" smtClean="0"/>
              <a:t>Press the                  button </a:t>
            </a:r>
            <a:r>
              <a:rPr lang="en-US" sz="1400" dirty="0"/>
              <a:t>of the </a:t>
            </a:r>
            <a:r>
              <a:rPr lang="en-US" sz="1400" dirty="0" err="1" smtClean="0"/>
              <a:t>Labdisc</a:t>
            </a:r>
            <a:r>
              <a:rPr lang="en-US" sz="1400" dirty="0" smtClean="0"/>
              <a:t>. </a:t>
            </a:r>
            <a:endParaRPr lang="en-US" sz="1500" dirty="0" smtClean="0"/>
          </a:p>
        </p:txBody>
      </p:sp>
      <p:sp>
        <p:nvSpPr>
          <p:cNvPr id="20" name="19 CuadroTexto"/>
          <p:cNvSpPr txBox="1"/>
          <p:nvPr/>
        </p:nvSpPr>
        <p:spPr>
          <a:xfrm>
            <a:off x="1187624" y="2853517"/>
            <a:ext cx="6624736" cy="307777"/>
          </a:xfrm>
          <a:prstGeom prst="rect">
            <a:avLst/>
          </a:prstGeom>
          <a:noFill/>
        </p:spPr>
        <p:txBody>
          <a:bodyPr wrap="square" rtlCol="0">
            <a:spAutoFit/>
          </a:bodyPr>
          <a:lstStyle/>
          <a:p>
            <a:r>
              <a:rPr lang="en-US" sz="1400" dirty="0"/>
              <a:t>Observe the pH variation displayed on the </a:t>
            </a:r>
            <a:r>
              <a:rPr lang="en-US" sz="1400" dirty="0" err="1"/>
              <a:t>Labdisc</a:t>
            </a:r>
            <a:r>
              <a:rPr lang="en-US" sz="1400" dirty="0"/>
              <a:t> </a:t>
            </a:r>
            <a:r>
              <a:rPr lang="en-US" sz="1400" dirty="0" smtClean="0"/>
              <a:t>screen.</a:t>
            </a:r>
            <a:endParaRPr lang="en-US" sz="1500" dirty="0" smtClean="0"/>
          </a:p>
        </p:txBody>
      </p:sp>
      <p:sp>
        <p:nvSpPr>
          <p:cNvPr id="21" name="20 CuadroTexto"/>
          <p:cNvSpPr txBox="1"/>
          <p:nvPr/>
        </p:nvSpPr>
        <p:spPr>
          <a:xfrm>
            <a:off x="1187624" y="3409836"/>
            <a:ext cx="6624736" cy="523220"/>
          </a:xfrm>
          <a:prstGeom prst="rect">
            <a:avLst/>
          </a:prstGeom>
          <a:noFill/>
        </p:spPr>
        <p:txBody>
          <a:bodyPr wrap="square" rtlCol="0">
            <a:spAutoFit/>
          </a:bodyPr>
          <a:lstStyle/>
          <a:p>
            <a:r>
              <a:rPr lang="en-US" sz="1400" dirty="0"/>
              <a:t>Wait until the pH value you are measuring stabilizes. It is ready when the </a:t>
            </a:r>
            <a:r>
              <a:rPr lang="en-US" sz="1400" dirty="0" smtClean="0"/>
              <a:t>first </a:t>
            </a:r>
            <a:r>
              <a:rPr lang="en-US" sz="1400" dirty="0"/>
              <a:t>decimal displayed on the screen varies between +/- 1. </a:t>
            </a:r>
            <a:r>
              <a:rPr lang="en-US" sz="1400" dirty="0" smtClean="0"/>
              <a:t> </a:t>
            </a:r>
            <a:endParaRPr lang="en-US" sz="1500" dirty="0"/>
          </a:p>
        </p:txBody>
      </p:sp>
      <p:sp>
        <p:nvSpPr>
          <p:cNvPr id="22" name="21 CuadroTexto"/>
          <p:cNvSpPr txBox="1"/>
          <p:nvPr/>
        </p:nvSpPr>
        <p:spPr>
          <a:xfrm>
            <a:off x="1187624" y="3933056"/>
            <a:ext cx="6624736" cy="307777"/>
          </a:xfrm>
          <a:prstGeom prst="rect">
            <a:avLst/>
          </a:prstGeom>
          <a:noFill/>
        </p:spPr>
        <p:txBody>
          <a:bodyPr wrap="square" rtlCol="0">
            <a:spAutoFit/>
          </a:bodyPr>
          <a:lstStyle/>
          <a:p>
            <a:r>
              <a:rPr lang="en-US" sz="1400" dirty="0" smtClean="0"/>
              <a:t>Move the pH electrode between the 3 cups: Water, Lemon juice, Water and Coca Cola.</a:t>
            </a:r>
            <a:endParaRPr lang="en-US" sz="1500" dirty="0" smtClean="0"/>
          </a:p>
        </p:txBody>
      </p:sp>
      <p:sp>
        <p:nvSpPr>
          <p:cNvPr id="16"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23" name="22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
        <p:nvSpPr>
          <p:cNvPr id="24" name="23 CuadroTexto"/>
          <p:cNvSpPr txBox="1"/>
          <p:nvPr/>
        </p:nvSpPr>
        <p:spPr>
          <a:xfrm>
            <a:off x="1188742" y="4530406"/>
            <a:ext cx="6624736" cy="307777"/>
          </a:xfrm>
          <a:prstGeom prst="rect">
            <a:avLst/>
          </a:prstGeom>
          <a:noFill/>
        </p:spPr>
        <p:txBody>
          <a:bodyPr wrap="square" rtlCol="0">
            <a:spAutoFit/>
          </a:bodyPr>
          <a:lstStyle/>
          <a:p>
            <a:r>
              <a:rPr lang="en-US" sz="1400" dirty="0"/>
              <a:t>Once you have finished measuring turn the </a:t>
            </a:r>
            <a:r>
              <a:rPr lang="en-US" sz="1400" dirty="0" err="1"/>
              <a:t>Labdisc</a:t>
            </a:r>
            <a:r>
              <a:rPr lang="en-US" sz="1400" dirty="0"/>
              <a:t> </a:t>
            </a:r>
            <a:r>
              <a:rPr lang="en-US" sz="1400" dirty="0" smtClean="0"/>
              <a:t>off.</a:t>
            </a:r>
            <a:endParaRPr lang="en-US" sz="1500" dirty="0" smtClean="0"/>
          </a:p>
        </p:txBody>
      </p:sp>
      <p:sp>
        <p:nvSpPr>
          <p:cNvPr id="25" name="24 CuadroTexto"/>
          <p:cNvSpPr txBox="1"/>
          <p:nvPr/>
        </p:nvSpPr>
        <p:spPr>
          <a:xfrm>
            <a:off x="1180577" y="5085765"/>
            <a:ext cx="6624736" cy="523220"/>
          </a:xfrm>
          <a:prstGeom prst="rect">
            <a:avLst/>
          </a:prstGeom>
          <a:noFill/>
        </p:spPr>
        <p:txBody>
          <a:bodyPr wrap="square" rtlCol="0">
            <a:spAutoFit/>
          </a:bodyPr>
          <a:lstStyle/>
          <a:p>
            <a:r>
              <a:rPr lang="en-US" sz="1400" dirty="0"/>
              <a:t>Remember to wash the </a:t>
            </a:r>
            <a:r>
              <a:rPr lang="en-US" sz="1400" dirty="0" smtClean="0"/>
              <a:t>electrode at the end of measurement </a:t>
            </a:r>
            <a:r>
              <a:rPr lang="en-US" sz="1400" dirty="0"/>
              <a:t>with plenty of tap water, rinsing well the tip of the </a:t>
            </a:r>
            <a:r>
              <a:rPr lang="en-US" sz="1400" dirty="0" smtClean="0"/>
              <a:t>electrode.</a:t>
            </a:r>
            <a:endParaRPr lang="en-US" sz="1500" dirty="0" smtClean="0"/>
          </a:p>
        </p:txBody>
      </p:sp>
      <p:sp>
        <p:nvSpPr>
          <p:cNvPr id="28" name="27 CuadroTexto"/>
          <p:cNvSpPr txBox="1"/>
          <p:nvPr/>
        </p:nvSpPr>
        <p:spPr>
          <a:xfrm>
            <a:off x="1181695" y="5642084"/>
            <a:ext cx="6624736" cy="307777"/>
          </a:xfrm>
          <a:prstGeom prst="rect">
            <a:avLst/>
          </a:prstGeom>
          <a:noFill/>
        </p:spPr>
        <p:txBody>
          <a:bodyPr wrap="square" rtlCol="0">
            <a:spAutoFit/>
          </a:bodyPr>
          <a:lstStyle/>
          <a:p>
            <a:r>
              <a:rPr lang="en-US" sz="1400" dirty="0" smtClean="0"/>
              <a:t>Once </a:t>
            </a:r>
            <a:r>
              <a:rPr lang="en-US" sz="1400" dirty="0"/>
              <a:t>you have finished remember to place the sensor back inside the buffer solution</a:t>
            </a:r>
            <a:r>
              <a:rPr lang="en-US" sz="1400" dirty="0" smtClean="0"/>
              <a:t>.</a:t>
            </a:r>
            <a:endParaRPr lang="en-US" sz="1500" dirty="0" smtClean="0"/>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554" y="286512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554" y="342389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9554" y="398265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9554" y="454142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9554" y="510018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9554" y="565895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9554" y="230636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79712" y="2300494"/>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856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7"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28" name="27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
        <p:nvSpPr>
          <p:cNvPr id="32" name="31 CuadroTexto"/>
          <p:cNvSpPr txBox="1"/>
          <p:nvPr/>
        </p:nvSpPr>
        <p:spPr>
          <a:xfrm>
            <a:off x="1294842" y="3000234"/>
            <a:ext cx="6624736" cy="307777"/>
          </a:xfrm>
          <a:prstGeom prst="rect">
            <a:avLst/>
          </a:prstGeom>
          <a:noFill/>
        </p:spPr>
        <p:txBody>
          <a:bodyPr wrap="square" rtlCol="0">
            <a:spAutoFit/>
          </a:bodyPr>
          <a:lstStyle/>
          <a:p>
            <a:r>
              <a:rPr lang="en-US" sz="1400" dirty="0"/>
              <a:t>Observe the graph displayed on the </a:t>
            </a:r>
            <a:r>
              <a:rPr lang="en-US" sz="1400" dirty="0" smtClean="0"/>
              <a:t>screen.</a:t>
            </a:r>
            <a:endParaRPr lang="en-US" sz="1500" dirty="0" smtClean="0"/>
          </a:p>
        </p:txBody>
      </p:sp>
      <p:pic>
        <p:nvPicPr>
          <p:cNvPr id="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53148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22108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46 CuadroTexto"/>
          <p:cNvSpPr txBox="1"/>
          <p:nvPr/>
        </p:nvSpPr>
        <p:spPr>
          <a:xfrm>
            <a:off x="1294842" y="3520472"/>
            <a:ext cx="6624736" cy="523220"/>
          </a:xfrm>
          <a:prstGeom prst="rect">
            <a:avLst/>
          </a:prstGeom>
          <a:noFill/>
        </p:spPr>
        <p:txBody>
          <a:bodyPr wrap="square" rtlCol="0">
            <a:spAutoFit/>
          </a:bodyPr>
          <a:lstStyle/>
          <a:p>
            <a:r>
              <a:rPr lang="en-US" sz="1400" dirty="0" smtClean="0"/>
              <a:t>Press the button               to write </a:t>
            </a:r>
            <a:r>
              <a:rPr lang="en-US" sz="1400" dirty="0"/>
              <a:t>notes </a:t>
            </a:r>
            <a:r>
              <a:rPr lang="en-US" sz="1400" dirty="0" smtClean="0"/>
              <a:t>and add pictures on </a:t>
            </a:r>
            <a:r>
              <a:rPr lang="en-US" sz="1400" dirty="0"/>
              <a:t>the graph specifying your </a:t>
            </a:r>
            <a:r>
              <a:rPr lang="en-US" sz="1400" dirty="0" smtClean="0"/>
              <a:t>observations.</a:t>
            </a:r>
            <a:endParaRPr lang="en-US" sz="1500" dirty="0" smtClean="0"/>
          </a:p>
        </p:txBody>
      </p:sp>
      <p:sp>
        <p:nvSpPr>
          <p:cNvPr id="48" name="47 CuadroTexto"/>
          <p:cNvSpPr txBox="1"/>
          <p:nvPr/>
        </p:nvSpPr>
        <p:spPr>
          <a:xfrm>
            <a:off x="1259632" y="4202504"/>
            <a:ext cx="6624736" cy="738664"/>
          </a:xfrm>
          <a:prstGeom prst="rect">
            <a:avLst/>
          </a:prstGeom>
          <a:noFill/>
        </p:spPr>
        <p:txBody>
          <a:bodyPr wrap="square" rtlCol="0">
            <a:spAutoFit/>
          </a:bodyPr>
          <a:lstStyle/>
          <a:p>
            <a:r>
              <a:rPr lang="en-US" sz="1400" dirty="0"/>
              <a:t>Press </a:t>
            </a:r>
            <a:r>
              <a:rPr lang="en-US" sz="1400" dirty="0" smtClean="0"/>
              <a:t>           to </a:t>
            </a:r>
            <a:r>
              <a:rPr lang="en-US" sz="1400" dirty="0"/>
              <a:t>select data points on the graph and pick one representative point for each of the solutions (the representative points are the ones achieved once the </a:t>
            </a:r>
          </a:p>
          <a:p>
            <a:r>
              <a:rPr lang="es-CL" sz="1400" dirty="0" err="1"/>
              <a:t>measurement</a:t>
            </a:r>
            <a:r>
              <a:rPr lang="es-CL" sz="1400" dirty="0"/>
              <a:t> </a:t>
            </a:r>
            <a:r>
              <a:rPr lang="es-CL" sz="1400" dirty="0" err="1"/>
              <a:t>reaches</a:t>
            </a:r>
            <a:r>
              <a:rPr lang="es-CL" sz="1400" dirty="0"/>
              <a:t> a </a:t>
            </a:r>
            <a:r>
              <a:rPr lang="es-CL" sz="1400" dirty="0" err="1"/>
              <a:t>plateau</a:t>
            </a:r>
            <a:r>
              <a:rPr lang="es-CL" sz="1400" dirty="0" smtClean="0"/>
              <a:t>). </a:t>
            </a:r>
            <a:endParaRPr lang="en-US" sz="1500" dirty="0" smtClean="0"/>
          </a:p>
        </p:txBody>
      </p:sp>
      <p:pic>
        <p:nvPicPr>
          <p:cNvPr id="5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3509227"/>
            <a:ext cx="432470" cy="37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3688" y="4165666"/>
            <a:ext cx="381794" cy="35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506290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31 CuadroTexto"/>
          <p:cNvSpPr txBox="1"/>
          <p:nvPr/>
        </p:nvSpPr>
        <p:spPr>
          <a:xfrm>
            <a:off x="1257350" y="5030307"/>
            <a:ext cx="6624736" cy="523220"/>
          </a:xfrm>
          <a:prstGeom prst="rect">
            <a:avLst/>
          </a:prstGeom>
          <a:noFill/>
        </p:spPr>
        <p:txBody>
          <a:bodyPr wrap="square" rtlCol="0">
            <a:spAutoFit/>
          </a:bodyPr>
          <a:lstStyle/>
          <a:p>
            <a:r>
              <a:rPr lang="en-US" sz="1400" dirty="0" smtClean="0"/>
              <a:t>You can “lock” the marker at each of the 3 pH levels. Right click on the marker text box will allow you to lock it and have it as a label on the graph.</a:t>
            </a:r>
            <a:endParaRPr lang="en-US" sz="1500" dirty="0" smtClean="0"/>
          </a:p>
        </p:txBody>
      </p:sp>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598412"/>
            <a:chOff x="1132910" y="2254524"/>
            <a:chExt cx="6852488" cy="598412"/>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470987"/>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132910" y="2996952"/>
            <a:ext cx="6852488" cy="605349"/>
            <a:chOff x="1132910" y="2254524"/>
            <a:chExt cx="6852488" cy="605349"/>
          </a:xfrm>
        </p:grpSpPr>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477924"/>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15 Grupo"/>
          <p:cNvGrpSpPr/>
          <p:nvPr/>
        </p:nvGrpSpPr>
        <p:grpSpPr>
          <a:xfrm>
            <a:off x="1132910" y="3717032"/>
            <a:ext cx="6852488" cy="775497"/>
            <a:chOff x="1132910" y="2254524"/>
            <a:chExt cx="6852488" cy="775497"/>
          </a:xfrm>
        </p:grpSpPr>
        <p:pic>
          <p:nvPicPr>
            <p:cNvPr id="17" name="1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1555626" y="3202599"/>
            <a:ext cx="6492996" cy="307777"/>
          </a:xfrm>
          <a:prstGeom prst="rect">
            <a:avLst/>
          </a:prstGeom>
          <a:noFill/>
        </p:spPr>
        <p:txBody>
          <a:bodyPr wrap="none" rtlCol="0">
            <a:spAutoFit/>
          </a:bodyPr>
          <a:lstStyle/>
          <a:p>
            <a:r>
              <a:rPr lang="en-US" sz="1400" b="1" dirty="0"/>
              <a:t>Which was the most acidic substance you analyzed? Which one was the most basic? </a:t>
            </a:r>
            <a:r>
              <a:rPr lang="en-US" sz="1400" b="1" dirty="0" smtClean="0"/>
              <a:t> </a:t>
            </a:r>
            <a:endParaRPr lang="es-CL" sz="1400" dirty="0"/>
          </a:p>
        </p:txBody>
      </p:sp>
      <p:sp>
        <p:nvSpPr>
          <p:cNvPr id="24" name="23 CuadroTexto"/>
          <p:cNvSpPr txBox="1"/>
          <p:nvPr/>
        </p:nvSpPr>
        <p:spPr>
          <a:xfrm>
            <a:off x="1555626" y="2473151"/>
            <a:ext cx="5968702" cy="307777"/>
          </a:xfrm>
          <a:prstGeom prst="rect">
            <a:avLst/>
          </a:prstGeom>
          <a:noFill/>
        </p:spPr>
        <p:txBody>
          <a:bodyPr wrap="square" rtlCol="0">
            <a:spAutoFit/>
          </a:bodyPr>
          <a:lstStyle/>
          <a:p>
            <a:r>
              <a:rPr lang="en-US" sz="1400" b="1" dirty="0"/>
              <a:t>How do your results relate to your initial hypothesis? Explain. </a:t>
            </a:r>
            <a:endParaRPr lang="es-CL" sz="1400" dirty="0"/>
          </a:p>
        </p:txBody>
      </p:sp>
      <p:sp>
        <p:nvSpPr>
          <p:cNvPr id="25" name="24 CuadroTexto"/>
          <p:cNvSpPr txBox="1"/>
          <p:nvPr/>
        </p:nvSpPr>
        <p:spPr>
          <a:xfrm>
            <a:off x="1555626" y="3933056"/>
            <a:ext cx="6144887" cy="523220"/>
          </a:xfrm>
          <a:prstGeom prst="rect">
            <a:avLst/>
          </a:prstGeom>
          <a:noFill/>
        </p:spPr>
        <p:txBody>
          <a:bodyPr wrap="none" rtlCol="0">
            <a:spAutoFit/>
          </a:bodyPr>
          <a:lstStyle/>
          <a:p>
            <a:r>
              <a:rPr lang="en-US" sz="1400" b="1" dirty="0"/>
              <a:t>Locate each substance on the pH scale displayed on the theoretical background, </a:t>
            </a:r>
            <a:endParaRPr lang="en-US" sz="1400" b="1" dirty="0" smtClean="0"/>
          </a:p>
          <a:p>
            <a:r>
              <a:rPr lang="en-US" sz="1400" b="1" dirty="0" smtClean="0"/>
              <a:t>according </a:t>
            </a:r>
            <a:r>
              <a:rPr lang="en-US" sz="1400" b="1" dirty="0"/>
              <a:t>to the data you collected. </a:t>
            </a:r>
            <a:endParaRPr lang="es-CL" sz="1400" dirty="0"/>
          </a:p>
        </p:txBody>
      </p:sp>
      <p:sp>
        <p:nvSpPr>
          <p:cNvPr id="22"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27" name="26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pic>
        <p:nvPicPr>
          <p:cNvPr id="819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200"/>
          <a:stretch/>
        </p:blipFill>
        <p:spPr bwMode="auto">
          <a:xfrm>
            <a:off x="2151732" y="4590490"/>
            <a:ext cx="4776490" cy="164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53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276872"/>
            <a:ext cx="6544767" cy="307777"/>
          </a:xfrm>
          <a:prstGeom prst="rect">
            <a:avLst/>
          </a:prstGeom>
          <a:noFill/>
          <a:ln>
            <a:noFill/>
          </a:ln>
        </p:spPr>
        <p:txBody>
          <a:bodyPr wrap="square" rtlCol="0">
            <a:spAutoFit/>
          </a:bodyPr>
          <a:lstStyle/>
          <a:p>
            <a:r>
              <a:rPr lang="en-US" sz="1400" dirty="0">
                <a:solidFill>
                  <a:srgbClr val="F7B047"/>
                </a:solidFill>
              </a:rPr>
              <a:t>Students should come up with a graph similar to the one below: </a:t>
            </a:r>
            <a:endParaRPr lang="es-CL" sz="1400" dirty="0">
              <a:solidFill>
                <a:srgbClr val="F7B047"/>
              </a:solidFill>
            </a:endParaRPr>
          </a:p>
        </p:txBody>
      </p:sp>
      <p:sp>
        <p:nvSpPr>
          <p:cNvPr id="27" name="26 Rectángulo redondeado"/>
          <p:cNvSpPr/>
          <p:nvPr/>
        </p:nvSpPr>
        <p:spPr>
          <a:xfrm>
            <a:off x="1403647" y="2204864"/>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8"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9" name="8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384" y="2780928"/>
            <a:ext cx="5744275" cy="36659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50767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21 Grupo"/>
          <p:cNvGrpSpPr/>
          <p:nvPr/>
        </p:nvGrpSpPr>
        <p:grpSpPr>
          <a:xfrm>
            <a:off x="1320247" y="3098892"/>
            <a:ext cx="6665152" cy="1456844"/>
            <a:chOff x="1321109" y="3224941"/>
            <a:chExt cx="6664289" cy="1559447"/>
          </a:xfrm>
        </p:grpSpPr>
        <p:pic>
          <p:nvPicPr>
            <p:cNvPr id="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01217"/>
              <a:ext cx="6664289" cy="128317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41"/>
              <a:ext cx="6664289" cy="66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1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934" y="2938742"/>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8 CuadroTexto"/>
          <p:cNvSpPr txBox="1"/>
          <p:nvPr/>
        </p:nvSpPr>
        <p:spPr>
          <a:xfrm>
            <a:off x="1555625" y="3139514"/>
            <a:ext cx="5729266" cy="1369606"/>
          </a:xfrm>
          <a:prstGeom prst="rect">
            <a:avLst/>
          </a:prstGeom>
          <a:noFill/>
        </p:spPr>
        <p:txBody>
          <a:bodyPr wrap="square" rtlCol="0">
            <a:spAutoFit/>
          </a:bodyPr>
          <a:lstStyle/>
          <a:p>
            <a:r>
              <a:rPr lang="en-US" sz="1400" b="1" dirty="0"/>
              <a:t>How does the proton (hydrogen) concentration of </a:t>
            </a:r>
            <a:r>
              <a:rPr lang="en-US" sz="1400" b="1" dirty="0" smtClean="0"/>
              <a:t>the Cola-based drink </a:t>
            </a:r>
            <a:r>
              <a:rPr lang="en-US" sz="1400" b="1" dirty="0"/>
              <a:t>compare to the distilled beverage? </a:t>
            </a:r>
            <a:endParaRPr lang="en-US" sz="1400" b="1" dirty="0" smtClean="0"/>
          </a:p>
          <a:p>
            <a:endParaRPr lang="en-US" sz="1300" dirty="0"/>
          </a:p>
          <a:p>
            <a:r>
              <a:rPr lang="en-US" sz="1400" dirty="0"/>
              <a:t>Students should explain that the proton concentration of cola soda is higher than that of the distilled beverage, because it has a lower pH value (therefore, it is more acidic</a:t>
            </a:r>
            <a:r>
              <a:rPr lang="en-US" sz="1400" dirty="0" smtClean="0"/>
              <a:t>).</a:t>
            </a:r>
            <a:endParaRPr lang="es-CL" sz="1400" dirty="0"/>
          </a:p>
        </p:txBody>
      </p:sp>
      <p:sp>
        <p:nvSpPr>
          <p:cNvPr id="16" name="15 CuadroTexto"/>
          <p:cNvSpPr txBox="1"/>
          <p:nvPr/>
        </p:nvSpPr>
        <p:spPr>
          <a:xfrm>
            <a:off x="1555625" y="2381182"/>
            <a:ext cx="6544767" cy="523220"/>
          </a:xfrm>
          <a:prstGeom prst="rect">
            <a:avLst/>
          </a:prstGeom>
          <a:noFill/>
          <a:ln>
            <a:noFill/>
          </a:ln>
        </p:spPr>
        <p:txBody>
          <a:bodyPr wrap="square" rtlCol="0">
            <a:spAutoFit/>
          </a:bodyPr>
          <a:lstStyle/>
          <a:p>
            <a:r>
              <a:rPr lang="en-US" sz="1400" dirty="0" smtClean="0">
                <a:solidFill>
                  <a:srgbClr val="29B19A"/>
                </a:solidFill>
              </a:rPr>
              <a:t>Following are some questions and answers which should be developed by students in order to elaborate on their conclusions. </a:t>
            </a:r>
            <a:endParaRPr lang="es-CL" sz="1400" dirty="0">
              <a:solidFill>
                <a:srgbClr val="29B19A"/>
              </a:solidFill>
            </a:endParaRPr>
          </a:p>
        </p:txBody>
      </p:sp>
      <p:sp>
        <p:nvSpPr>
          <p:cNvPr id="17" name="16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23"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24" name="23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pic>
        <p:nvPicPr>
          <p:cNvPr id="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4835" y="4560024"/>
            <a:ext cx="6659374" cy="153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8 CuadroTexto"/>
          <p:cNvSpPr txBox="1"/>
          <p:nvPr/>
        </p:nvSpPr>
        <p:spPr>
          <a:xfrm>
            <a:off x="1555624" y="4637373"/>
            <a:ext cx="6256735" cy="1384995"/>
          </a:xfrm>
          <a:prstGeom prst="rect">
            <a:avLst/>
          </a:prstGeom>
          <a:noFill/>
        </p:spPr>
        <p:txBody>
          <a:bodyPr wrap="square" rtlCol="0">
            <a:spAutoFit/>
          </a:bodyPr>
          <a:lstStyle/>
          <a:p>
            <a:r>
              <a:rPr lang="en-US" sz="1400" b="1" dirty="0"/>
              <a:t>Students should reach the following conclusions: </a:t>
            </a:r>
            <a:endParaRPr lang="en-US" sz="1400" b="1" dirty="0" smtClean="0"/>
          </a:p>
          <a:p>
            <a:endParaRPr lang="en-US" sz="1400" b="1" dirty="0"/>
          </a:p>
          <a:p>
            <a:r>
              <a:rPr lang="en-US" sz="1400" dirty="0"/>
              <a:t>Students will be more familiar with fizzy drinks, realizing that despite their sweet flavor this type of drink is more acidic than an </a:t>
            </a:r>
            <a:r>
              <a:rPr lang="en-US" sz="1400" dirty="0" smtClean="0"/>
              <a:t>water or even lemon juice. </a:t>
            </a:r>
            <a:r>
              <a:rPr lang="en-US" sz="1400" dirty="0"/>
              <a:t>The most acidic soda is cola, which means that it has a higher hydrogen concentration than the other analyzed substances. </a:t>
            </a:r>
            <a:endParaRPr lang="es-CL" sz="1400" dirty="0"/>
          </a:p>
        </p:txBody>
      </p:sp>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403648" y="2636912"/>
            <a:ext cx="6004715" cy="118844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dirty="0"/>
          </a:p>
        </p:txBody>
      </p:sp>
      <p:sp>
        <p:nvSpPr>
          <p:cNvPr id="7"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8" name="7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14027"/>
            <a:ext cx="5865559" cy="830997"/>
          </a:xfrm>
          <a:prstGeom prst="rect">
            <a:avLst/>
          </a:prstGeom>
          <a:noFill/>
        </p:spPr>
        <p:txBody>
          <a:bodyPr wrap="square" rtlCol="0">
            <a:spAutoFit/>
          </a:bodyPr>
          <a:lstStyle/>
          <a:p>
            <a:r>
              <a:rPr lang="en-US" sz="1600" dirty="0"/>
              <a:t>The objective of this activity is to compare the pH of fizzy drinks and alcoholic beverages, formulating a hypothesis and proceeding to check it using the </a:t>
            </a:r>
            <a:r>
              <a:rPr lang="en-US" sz="1600" dirty="0" err="1"/>
              <a:t>Labdisc</a:t>
            </a:r>
            <a:r>
              <a:rPr lang="en-US" sz="1600" dirty="0"/>
              <a:t> pH sensor. </a:t>
            </a:r>
            <a:endParaRPr lang="en-US" sz="1600" baseline="300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8466"/>
          <a:stretch/>
        </p:blipFill>
        <p:spPr>
          <a:xfrm>
            <a:off x="3277846" y="4221086"/>
            <a:ext cx="2256317" cy="2208285"/>
          </a:xfrm>
          <a:prstGeom prst="rect">
            <a:avLst/>
          </a:prstGeom>
        </p:spPr>
      </p:pic>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1" name="2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245" y="3867907"/>
            <a:ext cx="6665153" cy="425189"/>
          </a:xfrm>
          <a:prstGeom prst="rect">
            <a:avLst/>
          </a:prstGeom>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3942757"/>
            <a:ext cx="6383712" cy="307777"/>
          </a:xfrm>
          <a:prstGeom prst="rect">
            <a:avLst/>
          </a:prstGeom>
          <a:noFill/>
        </p:spPr>
        <p:txBody>
          <a:bodyPr wrap="square" rtlCol="0">
            <a:spAutoFit/>
          </a:bodyPr>
          <a:lstStyle/>
          <a:p>
            <a:r>
              <a:rPr lang="en-US" sz="1400" b="1" dirty="0"/>
              <a:t>The following substances </a:t>
            </a:r>
            <a:r>
              <a:rPr lang="en-US" sz="1400" b="1" dirty="0" smtClean="0"/>
              <a:t>are arranged on </a:t>
            </a:r>
            <a:r>
              <a:rPr lang="en-US" sz="1400" b="1" dirty="0"/>
              <a:t>the chart according to their </a:t>
            </a:r>
            <a:r>
              <a:rPr lang="en-US" sz="1400" b="1" dirty="0" err="1"/>
              <a:t>pH</a:t>
            </a:r>
            <a:r>
              <a:rPr lang="en-US" sz="1400" b="1" dirty="0" err="1" smtClean="0"/>
              <a:t>.</a:t>
            </a:r>
            <a:endParaRPr lang="es-CL" sz="1300" dirty="0"/>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smtClean="0">
                <a:solidFill>
                  <a:srgbClr val="3490A6"/>
                </a:solidFill>
              </a:rPr>
              <a:t>The aim of this section is for students to extrapolate the acquired knowledge during this class through its application in different contexts and situations. Furthermore, it is intended that students question and present possible explanations to the experimentally observed phenomena. </a:t>
            </a:r>
          </a:p>
          <a:p>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2"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13" name="12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4437112"/>
            <a:ext cx="6336705" cy="195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7" name="21 Grupo"/>
          <p:cNvGrpSpPr/>
          <p:nvPr/>
        </p:nvGrpSpPr>
        <p:grpSpPr>
          <a:xfrm>
            <a:off x="1322238" y="4327806"/>
            <a:ext cx="6663160" cy="1837498"/>
            <a:chOff x="1321109" y="3224940"/>
            <a:chExt cx="6664289" cy="1966911"/>
          </a:xfrm>
        </p:grpSpPr>
        <p:pic>
          <p:nvPicPr>
            <p:cNvPr id="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2"/>
              <a:ext cx="6664289" cy="166856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0"/>
              <a:ext cx="6664289" cy="39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21 Grupo"/>
          <p:cNvGrpSpPr/>
          <p:nvPr/>
        </p:nvGrpSpPr>
        <p:grpSpPr>
          <a:xfrm>
            <a:off x="1322239" y="2432412"/>
            <a:ext cx="6663160" cy="1619265"/>
            <a:chOff x="1321109" y="3224941"/>
            <a:chExt cx="6664289" cy="1733311"/>
          </a:xfrm>
        </p:grpSpPr>
        <p:pic>
          <p:nvPicPr>
            <p:cNvPr id="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675082"/>
              <a:ext cx="6664289" cy="128317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1"/>
              <a:ext cx="6664289" cy="66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464502"/>
            <a:ext cx="6383712" cy="1600438"/>
          </a:xfrm>
          <a:prstGeom prst="rect">
            <a:avLst/>
          </a:prstGeom>
          <a:noFill/>
        </p:spPr>
        <p:txBody>
          <a:bodyPr wrap="square" rtlCol="0">
            <a:spAutoFit/>
          </a:bodyPr>
          <a:lstStyle/>
          <a:p>
            <a:r>
              <a:rPr lang="en-US" sz="1400" b="1" dirty="0"/>
              <a:t>Explain the symptomatology we experience when our gastric acid becomes more acidic or basic. </a:t>
            </a:r>
            <a:endParaRPr lang="en-US" sz="1400" b="1" dirty="0" smtClean="0"/>
          </a:p>
          <a:p>
            <a:endParaRPr lang="en-US" sz="1400" b="1" dirty="0"/>
          </a:p>
          <a:p>
            <a:r>
              <a:rPr lang="en-US" sz="1400" dirty="0"/>
              <a:t>Students should establish the negative effects of an abrupt pH variation in the stomach, knowing it normally is in a range of 1.0 – 2.0. Students should understand that a sudden drop of this value may cause heartburn and a sudden rise may cause a “heavy” feeling in our stomach. </a:t>
            </a:r>
            <a:endParaRPr lang="es-CL" sz="1300" dirty="0"/>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191186"/>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8 CuadroTexto"/>
          <p:cNvSpPr txBox="1"/>
          <p:nvPr/>
        </p:nvSpPr>
        <p:spPr>
          <a:xfrm>
            <a:off x="1601686" y="4349422"/>
            <a:ext cx="6383712" cy="1815882"/>
          </a:xfrm>
          <a:prstGeom prst="rect">
            <a:avLst/>
          </a:prstGeom>
          <a:noFill/>
        </p:spPr>
        <p:txBody>
          <a:bodyPr wrap="square" rtlCol="0">
            <a:spAutoFit/>
          </a:bodyPr>
          <a:lstStyle/>
          <a:p>
            <a:r>
              <a:rPr lang="en-US" sz="1400" b="1" dirty="0"/>
              <a:t>How are our teeth affected by the excessive consumption of acidic substances? </a:t>
            </a:r>
            <a:endParaRPr lang="en-US" sz="1400" b="1" dirty="0" smtClean="0"/>
          </a:p>
          <a:p>
            <a:endParaRPr lang="en-US" sz="1400" b="1" dirty="0"/>
          </a:p>
          <a:p>
            <a:r>
              <a:rPr lang="en-US" sz="1400" dirty="0"/>
              <a:t>Students should establish that excessive consumption of acidic beverages causes dental erosion. This means the tooth enamel (the hard, protective coating of the tooth) is lost because of the acid attack. Sometimes the enamel is worn away and the dentine underneath is exposed. In extreme cases erosion may even reach the nerve. This can cause tooth decay, together with weakening and demineralization, which causes dental sensibility. </a:t>
            </a:r>
            <a:endParaRPr lang="es-CL" sz="1300" dirty="0"/>
          </a:p>
        </p:txBody>
      </p:sp>
      <p:sp>
        <p:nvSpPr>
          <p:cNvPr id="17"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18" name="17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Tree>
    <p:extLst>
      <p:ext uri="{BB962C8B-B14F-4D97-AF65-F5344CB8AC3E}">
        <p14:creationId xmlns:p14="http://schemas.microsoft.com/office/powerpoint/2010/main" val="3186111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348880"/>
            <a:ext cx="6544767" cy="954107"/>
          </a:xfrm>
          <a:prstGeom prst="rect">
            <a:avLst/>
          </a:prstGeom>
          <a:noFill/>
          <a:ln>
            <a:noFill/>
          </a:ln>
        </p:spPr>
        <p:txBody>
          <a:bodyPr wrap="square" rtlCol="0">
            <a:spAutoFit/>
          </a:bodyPr>
          <a:lstStyle/>
          <a:p>
            <a:r>
              <a:rPr lang="en-US" sz="1400" dirty="0">
                <a:solidFill>
                  <a:srgbClr val="29B19A"/>
                </a:solidFill>
              </a:rPr>
              <a:t>The aim of the introduction is to focus students on the lesson subject by refreshing acquired knowledge and asking questions which encourage research development. Key concepts from the theoretical framework, applied by the students during the lesson, are taught. </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276872"/>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3574757"/>
            <a:ext cx="2800350" cy="323850"/>
          </a:xfrm>
          <a:prstGeom prst="rect">
            <a:avLst/>
          </a:prstGeom>
        </p:spPr>
      </p:pic>
      <p:sp>
        <p:nvSpPr>
          <p:cNvPr id="15" name="2 Subtítulo"/>
          <p:cNvSpPr txBox="1">
            <a:spLocks/>
          </p:cNvSpPr>
          <p:nvPr/>
        </p:nvSpPr>
        <p:spPr>
          <a:xfrm>
            <a:off x="1555626" y="3663370"/>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916794"/>
            <a:ext cx="6429772" cy="1600438"/>
          </a:xfrm>
          <a:prstGeom prst="rect">
            <a:avLst/>
          </a:prstGeom>
          <a:noFill/>
          <a:ln>
            <a:noFill/>
          </a:ln>
        </p:spPr>
        <p:txBody>
          <a:bodyPr wrap="square" rtlCol="0">
            <a:spAutoFit/>
          </a:bodyPr>
          <a:lstStyle/>
          <a:p>
            <a:r>
              <a:rPr lang="en-US" sz="1400" dirty="0"/>
              <a:t>Have you ever felt a burning sensation at the top of your stomach after eating a large meal, or having a specific food or beverage? It could even happen with something healthy like a seasoned lettuce with lemon juice. This feeling is known as heartburn. Heartburn is caused by excessive consumption of certain substances that can change the normal acidity of our stomach. Do you know exactly what the concept “acidity” means? In this class we invite you to discover the true meaning of this word, and to measure how acidic different beverages that we often drink really are. </a:t>
            </a:r>
            <a:endParaRPr lang="es-CL" sz="1400" dirty="0"/>
          </a:p>
        </p:txBody>
      </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5673215"/>
            <a:ext cx="6655470" cy="564097"/>
          </a:xfrm>
          <a:prstGeom prst="rect">
            <a:avLst/>
          </a:prstGeom>
        </p:spPr>
      </p:pic>
      <p:pic>
        <p:nvPicPr>
          <p:cNvPr id="26" name="2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5531030"/>
            <a:ext cx="428625" cy="438150"/>
          </a:xfrm>
          <a:prstGeom prst="ellipse">
            <a:avLst/>
          </a:prstGeom>
        </p:spPr>
      </p:pic>
      <p:sp>
        <p:nvSpPr>
          <p:cNvPr id="27" name="26 CuadroTexto"/>
          <p:cNvSpPr txBox="1"/>
          <p:nvPr/>
        </p:nvSpPr>
        <p:spPr>
          <a:xfrm>
            <a:off x="1555626" y="5675046"/>
            <a:ext cx="6349302" cy="523220"/>
          </a:xfrm>
          <a:prstGeom prst="rect">
            <a:avLst/>
          </a:prstGeom>
          <a:noFill/>
        </p:spPr>
        <p:txBody>
          <a:bodyPr wrap="none" rtlCol="0">
            <a:spAutoFit/>
          </a:bodyPr>
          <a:lstStyle/>
          <a:p>
            <a:r>
              <a:rPr lang="en-US" sz="1400" b="1" dirty="0"/>
              <a:t>Can you name some popular drinks that people consume on a regular basis? Try to </a:t>
            </a:r>
            <a:endParaRPr lang="en-US" sz="1400" b="1" dirty="0" smtClean="0"/>
          </a:p>
          <a:p>
            <a:r>
              <a:rPr lang="en-US" sz="1400" b="1" dirty="0" smtClean="0"/>
              <a:t>organize </a:t>
            </a:r>
            <a:r>
              <a:rPr lang="en-US" sz="1400" b="1" dirty="0"/>
              <a:t>them according to their degree of acidity. </a:t>
            </a:r>
            <a:endParaRPr lang="es-CL" sz="1400" dirty="0"/>
          </a:p>
        </p:txBody>
      </p:sp>
      <p:sp>
        <p:nvSpPr>
          <p:cNvPr id="20"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21" name="20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6" name="25 CuadroTexto"/>
          <p:cNvSpPr txBox="1"/>
          <p:nvPr/>
        </p:nvSpPr>
        <p:spPr>
          <a:xfrm>
            <a:off x="1555626" y="3193812"/>
            <a:ext cx="6313686" cy="523220"/>
          </a:xfrm>
          <a:prstGeom prst="rect">
            <a:avLst/>
          </a:prstGeom>
          <a:noFill/>
          <a:ln>
            <a:noFill/>
          </a:ln>
        </p:spPr>
        <p:txBody>
          <a:bodyPr wrap="square" rtlCol="0">
            <a:spAutoFit/>
          </a:bodyPr>
          <a:lstStyle/>
          <a:p>
            <a:r>
              <a:rPr lang="en-US" sz="1400" dirty="0"/>
              <a:t>Carry out the experiment activity with your class so that at the end you’ll be able to answer the following question</a:t>
            </a:r>
            <a:r>
              <a:rPr lang="en-US" sz="1400" dirty="0" smtClean="0"/>
              <a:t>:</a:t>
            </a:r>
            <a:endParaRPr lang="en-US" sz="1400" dirty="0"/>
          </a:p>
        </p:txBody>
      </p:sp>
      <p:grpSp>
        <p:nvGrpSpPr>
          <p:cNvPr id="2" name="1 Grupo"/>
          <p:cNvGrpSpPr/>
          <p:nvPr/>
        </p:nvGrpSpPr>
        <p:grpSpPr>
          <a:xfrm>
            <a:off x="1115616" y="3730830"/>
            <a:ext cx="6869782" cy="562266"/>
            <a:chOff x="1115616" y="3154766"/>
            <a:chExt cx="6869782" cy="562266"/>
          </a:xfrm>
        </p:grpSpPr>
        <p:pic>
          <p:nvPicPr>
            <p:cNvPr id="27" name="2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8" y="3296951"/>
              <a:ext cx="6655470" cy="420081"/>
            </a:xfrm>
            <a:prstGeom prst="rect">
              <a:avLst/>
            </a:prstGeom>
          </p:spPr>
        </p:pic>
        <p:pic>
          <p:nvPicPr>
            <p:cNvPr id="28" name="2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grpSp>
      <p:sp>
        <p:nvSpPr>
          <p:cNvPr id="29" name="28 CuadroTexto"/>
          <p:cNvSpPr txBox="1"/>
          <p:nvPr/>
        </p:nvSpPr>
        <p:spPr>
          <a:xfrm>
            <a:off x="1555626" y="3913311"/>
            <a:ext cx="2882071" cy="307777"/>
          </a:xfrm>
          <a:prstGeom prst="rect">
            <a:avLst/>
          </a:prstGeom>
          <a:noFill/>
        </p:spPr>
        <p:txBody>
          <a:bodyPr wrap="none" rtlCol="0">
            <a:spAutoFit/>
          </a:bodyPr>
          <a:lstStyle/>
          <a:p>
            <a:r>
              <a:rPr lang="en-US" sz="1400" b="1" dirty="0"/>
              <a:t>How acidic are common beverages? </a:t>
            </a:r>
            <a:endParaRPr lang="es-CL" sz="1400" dirty="0"/>
          </a:p>
        </p:txBody>
      </p:sp>
      <p:sp>
        <p:nvSpPr>
          <p:cNvPr id="9"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10" name="9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grpSp>
        <p:nvGrpSpPr>
          <p:cNvPr id="12" name="11 Grupo"/>
          <p:cNvGrpSpPr/>
          <p:nvPr/>
        </p:nvGrpSpPr>
        <p:grpSpPr>
          <a:xfrm>
            <a:off x="1115616" y="2434686"/>
            <a:ext cx="6869782" cy="562266"/>
            <a:chOff x="1115616" y="3154766"/>
            <a:chExt cx="6869782" cy="562266"/>
          </a:xfrm>
        </p:grpSpPr>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8" y="3296951"/>
              <a:ext cx="6655470" cy="420081"/>
            </a:xfrm>
            <a:prstGeom prst="rect">
              <a:avLst/>
            </a:prstGeom>
          </p:spPr>
        </p:pic>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grpSp>
      <p:sp>
        <p:nvSpPr>
          <p:cNvPr id="15" name="14 CuadroTexto"/>
          <p:cNvSpPr txBox="1"/>
          <p:nvPr/>
        </p:nvSpPr>
        <p:spPr>
          <a:xfrm>
            <a:off x="1555626" y="2617167"/>
            <a:ext cx="5728043" cy="307777"/>
          </a:xfrm>
          <a:prstGeom prst="rect">
            <a:avLst/>
          </a:prstGeom>
          <a:noFill/>
        </p:spPr>
        <p:txBody>
          <a:bodyPr wrap="none" rtlCol="0">
            <a:spAutoFit/>
          </a:bodyPr>
          <a:lstStyle/>
          <a:p>
            <a:r>
              <a:rPr lang="en-US" sz="1400" b="1" dirty="0"/>
              <a:t>Have you ever heard about the term “pH”? What do you think it refers to? </a:t>
            </a:r>
            <a:endParaRPr lang="es-CL" sz="1400" dirty="0"/>
          </a:p>
        </p:txBody>
      </p:sp>
    </p:spTree>
    <p:extLst>
      <p:ext uri="{BB962C8B-B14F-4D97-AF65-F5344CB8AC3E}">
        <p14:creationId xmlns:p14="http://schemas.microsoft.com/office/powerpoint/2010/main" val="55001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3236783"/>
            <a:ext cx="6351760" cy="2031325"/>
          </a:xfrm>
          <a:prstGeom prst="rect">
            <a:avLst/>
          </a:prstGeom>
          <a:noFill/>
        </p:spPr>
        <p:txBody>
          <a:bodyPr wrap="square" rtlCol="0">
            <a:spAutoFit/>
          </a:bodyPr>
          <a:lstStyle/>
          <a:p>
            <a:r>
              <a:rPr lang="en-US" sz="1400" dirty="0"/>
              <a:t>When we talk about acid and alkaline, we are referring to the amount of hydrogen present in a solution. Acid raises the concentration of hydrogen, while an alkali lowers the hydrogen concentration. To know if a substance is acid or alkaline we measure the pH (potential of hydrogen), with a pH meter and probe. The pH is measured on a scale of 1 to 14. The higher the pH, the more alkaline (or base) the </a:t>
            </a:r>
            <a:r>
              <a:rPr lang="en-US" sz="1400" dirty="0" smtClean="0"/>
              <a:t>solution. </a:t>
            </a:r>
            <a:r>
              <a:rPr lang="en-US" sz="1400" dirty="0"/>
              <a:t>1 is the most acidic and 14 the most alkaline. If the pH is 7 it is considered neutral, below this value it is considered acidic and above basic. Inside our stomach we can find a pH 1 (extremely acidic</a:t>
            </a:r>
            <a:r>
              <a:rPr lang="en-US" sz="1400" dirty="0" smtClean="0"/>
              <a:t>), wine has a pH of 3.5, </a:t>
            </a:r>
            <a:r>
              <a:rPr lang="en-US" sz="1400" dirty="0"/>
              <a:t>blood of 7.35, sea water of 8.5, etc</a:t>
            </a:r>
            <a:r>
              <a:rPr lang="en-US" sz="1400" dirty="0" smtClean="0"/>
              <a:t>.</a:t>
            </a:r>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14" name="13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6313686" cy="1169551"/>
          </a:xfrm>
          <a:prstGeom prst="rect">
            <a:avLst/>
          </a:prstGeom>
          <a:noFill/>
          <a:ln>
            <a:noFill/>
          </a:ln>
        </p:spPr>
        <p:txBody>
          <a:bodyPr wrap="square" rtlCol="0">
            <a:spAutoFit/>
          </a:bodyPr>
          <a:lstStyle/>
          <a:p>
            <a:r>
              <a:rPr lang="en-US" sz="1400" dirty="0"/>
              <a:t>Every solution inside or outside the human body is acid, alkali or neutral. This means that blood, gastric juice, wine, coffee and so on </a:t>
            </a:r>
            <a:r>
              <a:rPr lang="en-US" sz="1400" dirty="0" smtClean="0"/>
              <a:t>each have a </a:t>
            </a:r>
            <a:r>
              <a:rPr lang="en-US" sz="1400" dirty="0"/>
              <a:t>specific </a:t>
            </a:r>
            <a:r>
              <a:rPr lang="en-US" sz="1400" dirty="0" err="1"/>
              <a:t>pH.</a:t>
            </a:r>
            <a:r>
              <a:rPr lang="en-US" sz="1400" dirty="0"/>
              <a:t> </a:t>
            </a:r>
            <a:endParaRPr lang="en-US" sz="1400" dirty="0" smtClean="0"/>
          </a:p>
          <a:p>
            <a:endParaRPr lang="en-US" sz="1400" dirty="0"/>
          </a:p>
          <a:p>
            <a:r>
              <a:rPr lang="en-US" sz="1400" dirty="0"/>
              <a:t>Inside the human body under ideal conditions we should find an acidity degree between 7.35 and 7.45, this means slightly basic. </a:t>
            </a:r>
            <a:endParaRPr lang="es-CL" sz="1400" dirty="0"/>
          </a:p>
        </p:txBody>
      </p:sp>
      <p:sp>
        <p:nvSpPr>
          <p:cNvPr id="7"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8" name="7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3356992"/>
            <a:ext cx="5975945" cy="166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1555626" y="5229200"/>
            <a:ext cx="6313686" cy="1169551"/>
          </a:xfrm>
          <a:prstGeom prst="rect">
            <a:avLst/>
          </a:prstGeom>
          <a:noFill/>
          <a:ln>
            <a:noFill/>
          </a:ln>
        </p:spPr>
        <p:txBody>
          <a:bodyPr wrap="square" rtlCol="0">
            <a:spAutoFit/>
          </a:bodyPr>
          <a:lstStyle/>
          <a:p>
            <a:r>
              <a:rPr lang="en-US" sz="1400" dirty="0"/>
              <a:t>Inside our organism it is vital to maintain a certain acid-basic balance, because a lot of metabolic reactions that perform fundamental roles inside our body can only happen at precise levels of acidity or basicity. A small change in the pH of the solution can affect the rate of important chemical reactions that our metabolism depends on, so risking the natural processes that occur in our body. </a:t>
            </a:r>
            <a:endParaRPr lang="es-CL" sz="1400" dirty="0"/>
          </a:p>
        </p:txBody>
      </p:sp>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0" name="19 CuadroTexto"/>
          <p:cNvSpPr txBox="1"/>
          <p:nvPr/>
        </p:nvSpPr>
        <p:spPr>
          <a:xfrm>
            <a:off x="1555625" y="2996952"/>
            <a:ext cx="6544767" cy="523220"/>
          </a:xfrm>
          <a:prstGeom prst="rect">
            <a:avLst/>
          </a:prstGeom>
          <a:noFill/>
          <a:ln>
            <a:noFill/>
          </a:ln>
        </p:spPr>
        <p:txBody>
          <a:bodyPr wrap="square" rtlCol="0">
            <a:spAutoFit/>
          </a:bodyPr>
          <a:lstStyle/>
          <a:p>
            <a:r>
              <a:rPr lang="en-US" sz="1400" dirty="0" smtClean="0">
                <a:solidFill>
                  <a:srgbClr val="22B89B"/>
                </a:solidFill>
              </a:rPr>
              <a:t>Now </a:t>
            </a:r>
            <a:r>
              <a:rPr lang="en-US" sz="1400" dirty="0">
                <a:solidFill>
                  <a:srgbClr val="22B89B"/>
                </a:solidFill>
              </a:rPr>
              <a:t>students are encouraged to raise a hypothesis which must be tested with an experiment. </a:t>
            </a:r>
            <a:endParaRPr lang="es-CL" sz="1400" dirty="0">
              <a:solidFill>
                <a:srgbClr val="22B89B"/>
              </a:solidFill>
            </a:endParaRPr>
          </a:p>
        </p:txBody>
      </p:sp>
      <p:sp>
        <p:nvSpPr>
          <p:cNvPr id="21" name="20 Rectángulo redondeado"/>
          <p:cNvSpPr/>
          <p:nvPr/>
        </p:nvSpPr>
        <p:spPr>
          <a:xfrm>
            <a:off x="1403647" y="2996953"/>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7" y="3945023"/>
            <a:ext cx="6665153" cy="636105"/>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802838"/>
            <a:ext cx="428625" cy="438150"/>
          </a:xfrm>
          <a:prstGeom prst="ellipse">
            <a:avLst/>
          </a:prstGeom>
        </p:spPr>
      </p:pic>
      <p:sp>
        <p:nvSpPr>
          <p:cNvPr id="24" name="23 CuadroTexto"/>
          <p:cNvSpPr txBox="1"/>
          <p:nvPr/>
        </p:nvSpPr>
        <p:spPr>
          <a:xfrm>
            <a:off x="1555626" y="3985319"/>
            <a:ext cx="6378413" cy="523220"/>
          </a:xfrm>
          <a:prstGeom prst="rect">
            <a:avLst/>
          </a:prstGeom>
          <a:noFill/>
        </p:spPr>
        <p:txBody>
          <a:bodyPr wrap="none" rtlCol="0">
            <a:spAutoFit/>
          </a:bodyPr>
          <a:lstStyle/>
          <a:p>
            <a:r>
              <a:rPr lang="en-US" sz="1400" b="1" dirty="0"/>
              <a:t>f you have a fizzy drink and alcoholic beverage, do you think there is a difference in </a:t>
            </a:r>
            <a:endParaRPr lang="en-US" sz="1400" b="1" dirty="0" smtClean="0"/>
          </a:p>
          <a:p>
            <a:r>
              <a:rPr lang="en-US" sz="1400" b="1" dirty="0" smtClean="0"/>
              <a:t>their </a:t>
            </a:r>
            <a:r>
              <a:rPr lang="en-US" sz="1400" b="1" dirty="0"/>
              <a:t>pH? Which one do you expect to be more acidic and which one more basic? </a:t>
            </a:r>
            <a:endParaRPr lang="es-CL" sz="1400" dirty="0"/>
          </a:p>
        </p:txBody>
      </p:sp>
      <p:sp>
        <p:nvSpPr>
          <p:cNvPr id="11"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12" name="11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
        <p:nvSpPr>
          <p:cNvPr id="13" name="12 CuadroTexto"/>
          <p:cNvSpPr txBox="1"/>
          <p:nvPr/>
        </p:nvSpPr>
        <p:spPr>
          <a:xfrm>
            <a:off x="1555626" y="2132856"/>
            <a:ext cx="6313686" cy="738664"/>
          </a:xfrm>
          <a:prstGeom prst="rect">
            <a:avLst/>
          </a:prstGeom>
          <a:noFill/>
          <a:ln>
            <a:noFill/>
          </a:ln>
        </p:spPr>
        <p:txBody>
          <a:bodyPr wrap="square" rtlCol="0">
            <a:spAutoFit/>
          </a:bodyPr>
          <a:lstStyle/>
          <a:p>
            <a:r>
              <a:rPr lang="en-US" sz="1400" dirty="0"/>
              <a:t>For example, during exercise the acidity of the muscles rises because of the generation of lactic acid. This causes pain and a decrease of voluntary muscle contraction. </a:t>
            </a:r>
            <a:endParaRPr lang="es-CL" sz="1400" dirty="0"/>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603631"/>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0928"/>
            <a:ext cx="6983964" cy="1323439"/>
          </a:xfrm>
          <a:prstGeom prst="rect">
            <a:avLst/>
          </a:prstGeom>
          <a:noFill/>
        </p:spPr>
        <p:txBody>
          <a:bodyPr wrap="square" rtlCol="0">
            <a:spAutoFit/>
          </a:bodyPr>
          <a:lstStyle/>
          <a:p>
            <a:r>
              <a:rPr lang="en-US" sz="1600" dirty="0"/>
              <a:t>During the following activity students will measure the pH of different kinds of fizzy and alcoholic </a:t>
            </a:r>
            <a:r>
              <a:rPr lang="en-US" sz="1600" dirty="0" smtClean="0"/>
              <a:t>beverages, </a:t>
            </a:r>
            <a:r>
              <a:rPr lang="en-US" sz="1600" dirty="0"/>
              <a:t>using the </a:t>
            </a:r>
            <a:r>
              <a:rPr lang="en-US" sz="1600" dirty="0" err="1"/>
              <a:t>Labdisc</a:t>
            </a:r>
            <a:r>
              <a:rPr lang="en-US" sz="1600" dirty="0"/>
              <a:t> pH sensor. The results will then be arranged in order from lowest to highest </a:t>
            </a:r>
            <a:r>
              <a:rPr lang="en-US" sz="1600" dirty="0" err="1"/>
              <a:t>pH.</a:t>
            </a:r>
            <a:r>
              <a:rPr lang="en-US" sz="1600" dirty="0"/>
              <a:t> In conclusion, students should relate the excessive consumption of acidic substances to physical symptoms that people experience. </a:t>
            </a:r>
            <a:endParaRPr lang="es-CL" sz="1600" dirty="0"/>
          </a:p>
        </p:txBody>
      </p:sp>
      <p:sp>
        <p:nvSpPr>
          <p:cNvPr id="11"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12" name="11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420888"/>
            <a:ext cx="3235344" cy="372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979712" y="1681063"/>
            <a:ext cx="2736304" cy="307777"/>
          </a:xfrm>
          <a:prstGeom prst="rect">
            <a:avLst/>
          </a:prstGeom>
          <a:noFill/>
        </p:spPr>
        <p:txBody>
          <a:bodyPr wrap="square" rtlCol="0">
            <a:spAutoFit/>
          </a:bodyPr>
          <a:lstStyle/>
          <a:p>
            <a:pPr lvl="0"/>
            <a:r>
              <a:rPr lang="en-US" sz="1400" dirty="0" err="1" smtClean="0"/>
              <a:t>Labdisc</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170080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0" y="210304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1680" y="250527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2 Subtítulo"/>
          <p:cNvSpPr txBox="1">
            <a:spLocks/>
          </p:cNvSpPr>
          <p:nvPr/>
        </p:nvSpPr>
        <p:spPr>
          <a:xfrm>
            <a:off x="5652120" y="1176314"/>
            <a:ext cx="4536504" cy="413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b="1" baseline="30000" dirty="0">
                <a:solidFill>
                  <a:schemeClr val="bg1"/>
                </a:solidFill>
                <a:latin typeface="+mj-lt"/>
                <a:cs typeface="Calibri" pitchFamily="34" charset="0"/>
              </a:rPr>
              <a:t>How acidic are the things we drink?</a:t>
            </a:r>
            <a:endParaRPr lang="es-ES_tradnl" sz="2600" b="1" baseline="30000" dirty="0">
              <a:solidFill>
                <a:schemeClr val="bg1"/>
              </a:solidFill>
              <a:latin typeface="+mj-lt"/>
              <a:cs typeface="Calibri" pitchFamily="34" charset="0"/>
            </a:endParaRPr>
          </a:p>
        </p:txBody>
      </p:sp>
      <p:sp>
        <p:nvSpPr>
          <p:cNvPr id="14" name="13 CuadroTexto"/>
          <p:cNvSpPr txBox="1"/>
          <p:nvPr/>
        </p:nvSpPr>
        <p:spPr>
          <a:xfrm>
            <a:off x="5652120" y="1484784"/>
            <a:ext cx="3168352" cy="253916"/>
          </a:xfrm>
          <a:prstGeom prst="rect">
            <a:avLst/>
          </a:prstGeom>
          <a:noFill/>
        </p:spPr>
        <p:txBody>
          <a:bodyPr wrap="square" rtlCol="0" anchor="b">
            <a:spAutoFit/>
          </a:bodyPr>
          <a:lstStyle/>
          <a:p>
            <a:r>
              <a:rPr lang="en-US" sz="1050" dirty="0">
                <a:solidFill>
                  <a:schemeClr val="bg1">
                    <a:lumMod val="50000"/>
                  </a:schemeClr>
                </a:solidFill>
              </a:rPr>
              <a:t>Measuring the pH of common drinks</a:t>
            </a:r>
            <a:endParaRPr lang="es-CL" sz="1050" dirty="0">
              <a:solidFill>
                <a:schemeClr val="bg1">
                  <a:lumMod val="50000"/>
                </a:schemeClr>
              </a:solidFill>
            </a:endParaRPr>
          </a:p>
        </p:txBody>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1680" y="290751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1680" y="330974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91680" y="371198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91680" y="411421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91680" y="451645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91680" y="492464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26 CuadroTexto"/>
          <p:cNvSpPr txBox="1"/>
          <p:nvPr/>
        </p:nvSpPr>
        <p:spPr>
          <a:xfrm>
            <a:off x="1979712" y="2078198"/>
            <a:ext cx="2736304" cy="307777"/>
          </a:xfrm>
          <a:prstGeom prst="rect">
            <a:avLst/>
          </a:prstGeom>
          <a:noFill/>
        </p:spPr>
        <p:txBody>
          <a:bodyPr wrap="square" rtlCol="0">
            <a:spAutoFit/>
          </a:bodyPr>
          <a:lstStyle/>
          <a:p>
            <a:pPr lvl="0"/>
            <a:r>
              <a:rPr lang="es-CL" sz="1400" dirty="0"/>
              <a:t>USB </a:t>
            </a:r>
            <a:r>
              <a:rPr lang="es-CL" sz="1400" dirty="0" err="1"/>
              <a:t>connector</a:t>
            </a:r>
            <a:r>
              <a:rPr lang="es-CL" sz="1400" dirty="0"/>
              <a:t> cable </a:t>
            </a:r>
          </a:p>
        </p:txBody>
      </p:sp>
      <p:sp>
        <p:nvSpPr>
          <p:cNvPr id="28" name="27 CuadroTexto"/>
          <p:cNvSpPr txBox="1"/>
          <p:nvPr/>
        </p:nvSpPr>
        <p:spPr>
          <a:xfrm>
            <a:off x="1979712" y="2475333"/>
            <a:ext cx="2736304" cy="307777"/>
          </a:xfrm>
          <a:prstGeom prst="rect">
            <a:avLst/>
          </a:prstGeom>
          <a:noFill/>
        </p:spPr>
        <p:txBody>
          <a:bodyPr wrap="square" rtlCol="0">
            <a:spAutoFit/>
          </a:bodyPr>
          <a:lstStyle/>
          <a:p>
            <a:pPr lvl="0"/>
            <a:r>
              <a:rPr lang="es-CL" sz="1400" dirty="0"/>
              <a:t>pH sensor </a:t>
            </a:r>
          </a:p>
        </p:txBody>
      </p:sp>
      <p:sp>
        <p:nvSpPr>
          <p:cNvPr id="29" name="28 CuadroTexto"/>
          <p:cNvSpPr txBox="1"/>
          <p:nvPr/>
        </p:nvSpPr>
        <p:spPr>
          <a:xfrm>
            <a:off x="1979712" y="2872468"/>
            <a:ext cx="2736304" cy="307777"/>
          </a:xfrm>
          <a:prstGeom prst="rect">
            <a:avLst/>
          </a:prstGeom>
          <a:noFill/>
        </p:spPr>
        <p:txBody>
          <a:bodyPr wrap="square" rtlCol="0">
            <a:spAutoFit/>
          </a:bodyPr>
          <a:lstStyle/>
          <a:p>
            <a:pPr lvl="0"/>
            <a:r>
              <a:rPr lang="en-US" sz="1400" dirty="0"/>
              <a:t>Tape to mark the glasses </a:t>
            </a:r>
            <a:endParaRPr lang="es-CL" sz="1400" dirty="0"/>
          </a:p>
        </p:txBody>
      </p:sp>
      <p:sp>
        <p:nvSpPr>
          <p:cNvPr id="30" name="29 CuadroTexto"/>
          <p:cNvSpPr txBox="1"/>
          <p:nvPr/>
        </p:nvSpPr>
        <p:spPr>
          <a:xfrm>
            <a:off x="1979712" y="3269603"/>
            <a:ext cx="2736304" cy="307777"/>
          </a:xfrm>
          <a:prstGeom prst="rect">
            <a:avLst/>
          </a:prstGeom>
          <a:noFill/>
        </p:spPr>
        <p:txBody>
          <a:bodyPr wrap="square" rtlCol="0">
            <a:spAutoFit/>
          </a:bodyPr>
          <a:lstStyle/>
          <a:p>
            <a:pPr lvl="0"/>
            <a:r>
              <a:rPr lang="es-CL" sz="1400" dirty="0" err="1"/>
              <a:t>Wash</a:t>
            </a:r>
            <a:r>
              <a:rPr lang="es-CL" sz="1400" dirty="0"/>
              <a:t> </a:t>
            </a:r>
            <a:r>
              <a:rPr lang="es-CL" sz="1400" dirty="0" err="1"/>
              <a:t>bottle</a:t>
            </a:r>
            <a:r>
              <a:rPr lang="es-CL" sz="1400" dirty="0"/>
              <a:t> </a:t>
            </a:r>
          </a:p>
        </p:txBody>
      </p:sp>
      <p:sp>
        <p:nvSpPr>
          <p:cNvPr id="31" name="30 CuadroTexto"/>
          <p:cNvSpPr txBox="1"/>
          <p:nvPr/>
        </p:nvSpPr>
        <p:spPr>
          <a:xfrm>
            <a:off x="1979712" y="3666738"/>
            <a:ext cx="2736304" cy="307777"/>
          </a:xfrm>
          <a:prstGeom prst="rect">
            <a:avLst/>
          </a:prstGeom>
          <a:noFill/>
        </p:spPr>
        <p:txBody>
          <a:bodyPr wrap="square" rtlCol="0">
            <a:spAutoFit/>
          </a:bodyPr>
          <a:lstStyle/>
          <a:p>
            <a:pPr lvl="0"/>
            <a:r>
              <a:rPr lang="es-CL" sz="1400" dirty="0" err="1" smtClean="0"/>
              <a:t>Tap</a:t>
            </a:r>
            <a:r>
              <a:rPr lang="es-CL" sz="1400" dirty="0" smtClean="0"/>
              <a:t> </a:t>
            </a:r>
            <a:r>
              <a:rPr lang="es-CL" sz="1400" dirty="0" err="1"/>
              <a:t>water</a:t>
            </a:r>
            <a:r>
              <a:rPr lang="es-CL" sz="1400" dirty="0"/>
              <a:t> </a:t>
            </a:r>
          </a:p>
        </p:txBody>
      </p:sp>
      <p:sp>
        <p:nvSpPr>
          <p:cNvPr id="32" name="31 CuadroTexto"/>
          <p:cNvSpPr txBox="1"/>
          <p:nvPr/>
        </p:nvSpPr>
        <p:spPr>
          <a:xfrm>
            <a:off x="1979712" y="4063873"/>
            <a:ext cx="2736304" cy="307777"/>
          </a:xfrm>
          <a:prstGeom prst="rect">
            <a:avLst/>
          </a:prstGeom>
          <a:noFill/>
        </p:spPr>
        <p:txBody>
          <a:bodyPr wrap="square" rtlCol="0">
            <a:spAutoFit/>
          </a:bodyPr>
          <a:lstStyle/>
          <a:p>
            <a:pPr lvl="0"/>
            <a:r>
              <a:rPr lang="en-US" sz="1400" dirty="0"/>
              <a:t>Beaker or some other glass </a:t>
            </a:r>
            <a:endParaRPr lang="es-CL" sz="1400" dirty="0"/>
          </a:p>
        </p:txBody>
      </p:sp>
      <p:sp>
        <p:nvSpPr>
          <p:cNvPr id="33" name="32 CuadroTexto"/>
          <p:cNvSpPr txBox="1"/>
          <p:nvPr/>
        </p:nvSpPr>
        <p:spPr>
          <a:xfrm>
            <a:off x="1979712" y="4461008"/>
            <a:ext cx="5328592" cy="307777"/>
          </a:xfrm>
          <a:prstGeom prst="rect">
            <a:avLst/>
          </a:prstGeom>
          <a:noFill/>
        </p:spPr>
        <p:txBody>
          <a:bodyPr wrap="square" rtlCol="0">
            <a:spAutoFit/>
          </a:bodyPr>
          <a:lstStyle/>
          <a:p>
            <a:pPr lvl="0"/>
            <a:r>
              <a:rPr lang="en-US" sz="1400" dirty="0" smtClean="0"/>
              <a:t>Lemon</a:t>
            </a:r>
            <a:endParaRPr lang="es-CL" sz="1400" dirty="0"/>
          </a:p>
        </p:txBody>
      </p:sp>
      <p:sp>
        <p:nvSpPr>
          <p:cNvPr id="37" name="36 CuadroTexto"/>
          <p:cNvSpPr txBox="1"/>
          <p:nvPr/>
        </p:nvSpPr>
        <p:spPr>
          <a:xfrm>
            <a:off x="1979712" y="4913634"/>
            <a:ext cx="2736304" cy="307777"/>
          </a:xfrm>
          <a:prstGeom prst="rect">
            <a:avLst/>
          </a:prstGeom>
          <a:noFill/>
        </p:spPr>
        <p:txBody>
          <a:bodyPr wrap="square" rtlCol="0">
            <a:spAutoFit/>
          </a:bodyPr>
          <a:lstStyle/>
          <a:p>
            <a:pPr lvl="0"/>
            <a:r>
              <a:rPr lang="es-CL" sz="1400" dirty="0" smtClean="0"/>
              <a:t>Coca Cola</a:t>
            </a:r>
            <a:endParaRPr lang="es-CL" sz="1400" dirty="0"/>
          </a:p>
        </p:txBody>
      </p:sp>
      <p:pic>
        <p:nvPicPr>
          <p:cNvPr id="3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5189" y="242088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0546" y="242088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85460" y="238879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6370" y="463567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3159" y="484135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1785</TotalTime>
  <Words>2126</Words>
  <Application>Microsoft Office PowerPoint</Application>
  <PresentationFormat>On-screen Show (4:3)</PresentationFormat>
  <Paragraphs>162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Dov Bruker</cp:lastModifiedBy>
  <cp:revision>152</cp:revision>
  <dcterms:created xsi:type="dcterms:W3CDTF">2012-09-11T15:34:37Z</dcterms:created>
  <dcterms:modified xsi:type="dcterms:W3CDTF">2017-02-21T15:39:45Z</dcterms:modified>
</cp:coreProperties>
</file>