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87" r:id="rId5"/>
    <p:sldId id="261" r:id="rId6"/>
    <p:sldId id="262" r:id="rId7"/>
    <p:sldId id="288" r:id="rId8"/>
    <p:sldId id="264" r:id="rId9"/>
    <p:sldId id="265" r:id="rId10"/>
    <p:sldId id="268" r:id="rId11"/>
    <p:sldId id="269" r:id="rId12"/>
    <p:sldId id="270" r:id="rId13"/>
    <p:sldId id="291" r:id="rId14"/>
    <p:sldId id="272" r:id="rId15"/>
    <p:sldId id="292" r:id="rId16"/>
    <p:sldId id="273" r:id="rId17"/>
    <p:sldId id="280" r:id="rId18"/>
    <p:sldId id="283" r:id="rId19"/>
    <p:sldId id="276" r:id="rId20"/>
    <p:sldId id="278" r:id="rId21"/>
    <p:sldId id="296" r:id="rId22"/>
    <p:sldId id="277" r:id="rId23"/>
    <p:sldId id="285" r:id="rId24"/>
    <p:sldId id="286" r:id="rId25"/>
    <p:sldId id="279"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B19A"/>
    <a:srgbClr val="3490A6"/>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65" d="100"/>
          <a:sy n="65" d="100"/>
        </p:scale>
        <p:origin x="-63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13-02-2013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xmlns=""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es-CL"/>
          </a:p>
        </p:txBody>
      </p:sp>
    </p:spTree>
    <p:extLst>
      <p:ext uri="{BB962C8B-B14F-4D97-AF65-F5344CB8AC3E}">
        <p14:creationId xmlns:p14="http://schemas.microsoft.com/office/powerpoint/2010/main" xmlns=""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eg"/><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7.png"/><Relationship Id="rId5" Type="http://schemas.openxmlformats.org/officeDocument/2006/relationships/image" Target="../media/image12.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682224"/>
            <a:ext cx="3600400" cy="576064"/>
          </a:xfrm>
        </p:spPr>
        <p:txBody>
          <a:bodyPr>
            <a:normAutofit/>
          </a:bodyPr>
          <a:lstStyle/>
          <a:p>
            <a:pPr algn="l"/>
            <a:r>
              <a:rPr lang="en-US" sz="2400" b="1" dirty="0" smtClean="0">
                <a:solidFill>
                  <a:schemeClr val="bg1"/>
                </a:solidFill>
                <a:latin typeface="+mj-lt"/>
              </a:rPr>
              <a:t>Free fall</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456384" cy="461665"/>
          </a:xfrm>
          <a:prstGeom prst="rect">
            <a:avLst/>
          </a:prstGeom>
          <a:noFill/>
        </p:spPr>
        <p:txBody>
          <a:bodyPr wrap="square" rtlCol="0">
            <a:spAutoFit/>
          </a:bodyPr>
          <a:lstStyle/>
          <a:p>
            <a:r>
              <a:rPr lang="en-US" sz="1200" dirty="0">
                <a:solidFill>
                  <a:srgbClr val="FFFF66"/>
                </a:solidFill>
              </a:rPr>
              <a:t>Observing and analyzing the free fall motion of a bouncing </a:t>
            </a:r>
            <a:r>
              <a:rPr lang="en-US" sz="1200" dirty="0" err="1">
                <a:solidFill>
                  <a:srgbClr val="FFFF66"/>
                </a:solidFill>
              </a:rPr>
              <a:t>ping-pong</a:t>
            </a:r>
            <a:r>
              <a:rPr lang="en-US" sz="1200" dirty="0">
                <a:solidFill>
                  <a:srgbClr val="FFFF66"/>
                </a:solidFill>
              </a:rPr>
              <a:t> </a:t>
            </a:r>
            <a:r>
              <a:rPr lang="en-US" sz="1200" dirty="0" smtClean="0">
                <a:solidFill>
                  <a:srgbClr val="FFFF66"/>
                </a:solidFill>
              </a:rPr>
              <a:t>ball</a:t>
            </a:r>
            <a:endParaRPr lang="es-CL" sz="1200" dirty="0">
              <a:solidFill>
                <a:srgbClr val="FFFF66"/>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452" t="1117" r="4556" b="988"/>
          <a:stretch/>
        </p:blipFill>
        <p:spPr bwMode="auto">
          <a:xfrm>
            <a:off x="3635896" y="4880392"/>
            <a:ext cx="1512168" cy="1644952"/>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2707" y="2440961"/>
            <a:ext cx="5039766" cy="3881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s-CL" sz="1400" dirty="0"/>
              <a:t>USB </a:t>
            </a:r>
            <a:r>
              <a:rPr lang="es-CL" sz="1400" dirty="0" err="1"/>
              <a:t>communication</a:t>
            </a:r>
            <a:r>
              <a:rPr lang="es-CL" sz="1400" dirty="0"/>
              <a:t> cable </a:t>
            </a:r>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es-CL" sz="1400" dirty="0"/>
              <a:t>Ping-pong </a:t>
            </a:r>
            <a:r>
              <a:rPr lang="es-CL" sz="1400" dirty="0" err="1"/>
              <a:t>ball</a:t>
            </a:r>
            <a:r>
              <a:rPr lang="es-CL" sz="1400" dirty="0"/>
              <a:t> </a:t>
            </a:r>
          </a:p>
        </p:txBody>
      </p:sp>
      <p:sp>
        <p:nvSpPr>
          <p:cNvPr id="3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40" name="3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276855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4904" y="311908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87273" y="24373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11995" y="24373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46917" y="472514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distance sensor, the </a:t>
            </a:r>
            <a:r>
              <a:rPr lang="en-US" sz="1400" dirty="0" err="1"/>
              <a:t>Labdisc</a:t>
            </a:r>
            <a:r>
              <a:rPr lang="en-US" sz="1400" dirty="0"/>
              <a:t> must be configured according to the following steps: </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smtClean="0">
                <a:solidFill>
                  <a:schemeClr val="bg1"/>
                </a:solidFill>
              </a:rPr>
              <a:t>Labdisc</a:t>
            </a:r>
            <a:r>
              <a:rPr lang="es-ES_tradnl" sz="2400" b="1" baseline="30000" dirty="0" smtClean="0">
                <a:solidFill>
                  <a:schemeClr val="bg1"/>
                </a:solidFill>
              </a:rPr>
              <a:t> </a:t>
            </a:r>
            <a:r>
              <a:rPr lang="es-ES_tradnl" sz="2400" b="1" baseline="30000" dirty="0" err="1" smtClean="0">
                <a:solidFill>
                  <a:schemeClr val="bg1"/>
                </a:solidFill>
              </a:rPr>
              <a:t>configuration</a:t>
            </a:r>
            <a:endParaRPr lang="es-ES_tradnl" sz="2400" b="1" baseline="30000" dirty="0">
              <a:solidFill>
                <a:schemeClr val="bg1"/>
              </a:solidFill>
            </a:endParaRPr>
          </a:p>
        </p:txBody>
      </p:sp>
      <p:sp>
        <p:nvSpPr>
          <p:cNvPr id="30" name="29 CuadroTexto"/>
          <p:cNvSpPr txBox="1"/>
          <p:nvPr/>
        </p:nvSpPr>
        <p:spPr>
          <a:xfrm>
            <a:off x="1187624" y="3418941"/>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pressing </a:t>
            </a:r>
            <a:endParaRPr lang="en-US" sz="1500" dirty="0" smtClean="0"/>
          </a:p>
        </p:txBody>
      </p:sp>
      <p:sp>
        <p:nvSpPr>
          <p:cNvPr id="32" name="31 CuadroTexto"/>
          <p:cNvSpPr txBox="1"/>
          <p:nvPr/>
        </p:nvSpPr>
        <p:spPr>
          <a:xfrm>
            <a:off x="1187624" y="3902949"/>
            <a:ext cx="6624736" cy="1169551"/>
          </a:xfrm>
          <a:prstGeom prst="rect">
            <a:avLst/>
          </a:prstGeom>
          <a:noFill/>
        </p:spPr>
        <p:txBody>
          <a:bodyPr wrap="square" rtlCol="0">
            <a:spAutoFit/>
          </a:bodyPr>
          <a:lstStyle/>
          <a:p>
            <a:r>
              <a:rPr lang="en-US" sz="1400" dirty="0"/>
              <a:t>If your computer </a:t>
            </a:r>
            <a:r>
              <a:rPr lang="en-US" sz="1400" dirty="0" smtClean="0"/>
              <a:t>supports </a:t>
            </a:r>
            <a:r>
              <a:rPr lang="en-US" sz="1400" dirty="0"/>
              <a:t>Bluetooth communication we recommend you use wireless communication with the </a:t>
            </a:r>
            <a:r>
              <a:rPr lang="en-US" sz="1400" dirty="0" err="1"/>
              <a:t>Labdisc</a:t>
            </a:r>
            <a:r>
              <a:rPr lang="en-US" sz="1400" dirty="0"/>
              <a:t>. If your computer does not support Bluetooth you may use the USB cable for USB communication between the computer and the </a:t>
            </a:r>
            <a:r>
              <a:rPr lang="en-US" sz="1400" dirty="0" err="1"/>
              <a:t>Labdisc</a:t>
            </a:r>
            <a:r>
              <a:rPr lang="en-US" sz="1400" dirty="0"/>
              <a:t>. Please refer to the Quick Start Guide, supplied with the </a:t>
            </a:r>
            <a:r>
              <a:rPr lang="en-US" sz="1400" dirty="0" err="1"/>
              <a:t>Labdisc</a:t>
            </a:r>
            <a:r>
              <a:rPr lang="en-US" sz="1400" dirty="0"/>
              <a:t>, for instructions on how to establish Bluetooth communication and pair your device with the </a:t>
            </a:r>
            <a:r>
              <a:rPr lang="en-US" sz="1400" dirty="0" smtClean="0"/>
              <a:t>computer. </a:t>
            </a:r>
            <a:endParaRPr lang="en-US" sz="1500" dirty="0" smtClean="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44784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93533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5896" y="3437570"/>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518163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17 CuadroTexto"/>
          <p:cNvSpPr txBox="1"/>
          <p:nvPr/>
        </p:nvSpPr>
        <p:spPr>
          <a:xfrm>
            <a:off x="1187624" y="5157192"/>
            <a:ext cx="6624736" cy="307777"/>
          </a:xfrm>
          <a:prstGeom prst="rect">
            <a:avLst/>
          </a:prstGeom>
          <a:noFill/>
        </p:spPr>
        <p:txBody>
          <a:bodyPr wrap="square" rtlCol="0">
            <a:spAutoFit/>
          </a:bodyPr>
          <a:lstStyle/>
          <a:p>
            <a:r>
              <a:rPr lang="es-CL" sz="1400" dirty="0"/>
              <a:t>Open </a:t>
            </a:r>
            <a:r>
              <a:rPr lang="es-CL" sz="1400" dirty="0" err="1"/>
              <a:t>the</a:t>
            </a:r>
            <a:r>
              <a:rPr lang="es-CL" sz="1400" dirty="0"/>
              <a:t> </a:t>
            </a:r>
            <a:r>
              <a:rPr lang="es-CL" sz="1400" dirty="0" err="1"/>
              <a:t>GlobiLab</a:t>
            </a:r>
            <a:r>
              <a:rPr lang="es-CL" sz="1400" dirty="0"/>
              <a:t> </a:t>
            </a:r>
            <a:r>
              <a:rPr lang="es-CL" sz="1400" dirty="0" err="1" smtClean="0"/>
              <a:t>program</a:t>
            </a:r>
            <a:r>
              <a:rPr lang="es-CL" sz="1400" dirty="0"/>
              <a:t>.</a:t>
            </a:r>
            <a:endParaRPr lang="en-US" sz="1500" dirty="0" smtClean="0"/>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20" name="19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2031325"/>
          </a:xfrm>
          <a:prstGeom prst="rect">
            <a:avLst/>
          </a:prstGeom>
          <a:noFill/>
        </p:spPr>
        <p:txBody>
          <a:bodyPr wrap="square" rtlCol="0">
            <a:spAutoFit/>
          </a:bodyPr>
          <a:lstStyle/>
          <a:p>
            <a:r>
              <a:rPr lang="en-US" sz="1400" dirty="0"/>
              <a:t>When using Bluetooth communication right click on the Bluetooth icon of the </a:t>
            </a:r>
            <a:r>
              <a:rPr lang="en-US" sz="1400" dirty="0" err="1"/>
              <a:t>GlobiLab</a:t>
            </a:r>
            <a:r>
              <a:rPr lang="en-US" sz="1400" dirty="0"/>
              <a:t> (in the lower right corner of the </a:t>
            </a:r>
            <a:r>
              <a:rPr lang="en-US" sz="1400" dirty="0" err="1"/>
              <a:t>GlobiLab´s</a:t>
            </a:r>
            <a:r>
              <a:rPr lang="en-US" sz="1400" dirty="0"/>
              <a:t> screen) and select the </a:t>
            </a:r>
            <a:r>
              <a:rPr lang="en-US" sz="1400" dirty="0" err="1"/>
              <a:t>Labdisc</a:t>
            </a:r>
            <a:r>
              <a:rPr lang="en-US" sz="1400" dirty="0"/>
              <a:t> you are using. The icon will change from grey to blue indicating that the </a:t>
            </a:r>
            <a:r>
              <a:rPr lang="en-US" sz="1400" dirty="0" err="1"/>
              <a:t>Labdisc</a:t>
            </a:r>
            <a:r>
              <a:rPr lang="en-US" sz="1400" dirty="0"/>
              <a:t> and the computer are now connected via Bluetooth </a:t>
            </a:r>
            <a:r>
              <a:rPr lang="en-US" sz="1400" dirty="0" smtClean="0"/>
              <a:t>communication</a:t>
            </a:r>
          </a:p>
          <a:p>
            <a:endParaRPr lang="en-US" sz="1400" dirty="0"/>
          </a:p>
          <a:p>
            <a:r>
              <a:rPr lang="en-US" sz="1400" dirty="0"/>
              <a:t>In order to use USB communication, connect the </a:t>
            </a:r>
            <a:r>
              <a:rPr lang="en-US" sz="1400" dirty="0" err="1"/>
              <a:t>Labdisc</a:t>
            </a:r>
            <a:r>
              <a:rPr lang="en-US" sz="1400" dirty="0"/>
              <a:t> and the computer using the USB cable supplied in the </a:t>
            </a:r>
            <a:r>
              <a:rPr lang="en-US" sz="1400" dirty="0" err="1"/>
              <a:t>Labdisc</a:t>
            </a:r>
            <a:r>
              <a:rPr lang="en-US" sz="1400" dirty="0"/>
              <a:t> box. Click on the USB icon (in the lower right corner of the software). This icon will turn blue, indicating that the </a:t>
            </a:r>
            <a:r>
              <a:rPr lang="en-US" sz="1400" dirty="0" err="1"/>
              <a:t>Labdisc</a:t>
            </a:r>
            <a:r>
              <a:rPr lang="en-US" sz="1400" dirty="0"/>
              <a:t> is connected to the computer via USB </a:t>
            </a:r>
            <a:r>
              <a:rPr lang="en-US" sz="1400" dirty="0" smtClean="0"/>
              <a:t>          .</a:t>
            </a:r>
            <a:endParaRPr lang="en-US" sz="1500" dirty="0" smtClean="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9963" y="22768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3984" y="2996952"/>
            <a:ext cx="432072" cy="283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9011"/>
          <a:stretch/>
        </p:blipFill>
        <p:spPr bwMode="auto">
          <a:xfrm>
            <a:off x="2627784" y="4005064"/>
            <a:ext cx="360040" cy="264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523220"/>
          </a:xfrm>
          <a:prstGeom prst="rect">
            <a:avLst/>
          </a:prstGeom>
          <a:noFill/>
        </p:spPr>
        <p:txBody>
          <a:bodyPr wrap="square" rtlCol="0">
            <a:spAutoFit/>
          </a:bodyPr>
          <a:lstStyle/>
          <a:p>
            <a:r>
              <a:rPr lang="en-US" sz="1400" dirty="0"/>
              <a:t>Click on </a:t>
            </a:r>
            <a:r>
              <a:rPr lang="en-US" sz="1400" dirty="0" smtClean="0"/>
              <a:t>the           </a:t>
            </a:r>
            <a:r>
              <a:rPr lang="en-US" sz="1400" dirty="0"/>
              <a:t>button to configure the </a:t>
            </a:r>
            <a:r>
              <a:rPr lang="en-US" sz="1400" dirty="0" err="1"/>
              <a:t>Labdisc</a:t>
            </a:r>
            <a:r>
              <a:rPr lang="en-US" sz="1400" dirty="0"/>
              <a:t>. In the “Logger setup” window select only the distance sensor and select a rate of 25/sec for 1000 samples</a:t>
            </a:r>
            <a:r>
              <a:rPr lang="en-US" sz="1400" dirty="0" smtClean="0"/>
              <a:t>.</a:t>
            </a:r>
            <a:endParaRPr lang="en-US" sz="1500" dirty="0" smtClean="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7327" y="22768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8538" y="2843601"/>
            <a:ext cx="3297609" cy="3825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3728" y="2155361"/>
            <a:ext cx="404812" cy="361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0051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738664"/>
          </a:xfrm>
          <a:prstGeom prst="rect">
            <a:avLst/>
          </a:prstGeom>
          <a:noFill/>
        </p:spPr>
        <p:txBody>
          <a:bodyPr wrap="square" rtlCol="0">
            <a:spAutoFit/>
          </a:bodyPr>
          <a:lstStyle/>
          <a:p>
            <a:r>
              <a:rPr lang="en-US" sz="1400" dirty="0"/>
              <a:t>Once you have configured the </a:t>
            </a:r>
            <a:r>
              <a:rPr lang="en-US" sz="1400" dirty="0" err="1"/>
              <a:t>Labdisc</a:t>
            </a:r>
            <a:r>
              <a:rPr lang="en-US" sz="1400" dirty="0"/>
              <a:t>, place it 1.2 meters above the floor. Have the distance sensor facing the floor and start the data recording by pressing the </a:t>
            </a:r>
            <a:r>
              <a:rPr lang="en-US" sz="1400" dirty="0" err="1"/>
              <a:t>Labdisc</a:t>
            </a:r>
            <a:r>
              <a:rPr lang="en-US" sz="1400" dirty="0"/>
              <a:t> Select </a:t>
            </a:r>
            <a:r>
              <a:rPr lang="en-US" sz="1400" dirty="0" smtClean="0"/>
              <a:t>key                 .</a:t>
            </a:r>
            <a:endParaRPr lang="en-US" sz="1500" dirty="0" smtClean="0"/>
          </a:p>
        </p:txBody>
      </p:sp>
      <p:sp>
        <p:nvSpPr>
          <p:cNvPr id="20" name="19 CuadroTexto"/>
          <p:cNvSpPr txBox="1"/>
          <p:nvPr/>
        </p:nvSpPr>
        <p:spPr>
          <a:xfrm>
            <a:off x="1187624" y="3769876"/>
            <a:ext cx="6624736" cy="738664"/>
          </a:xfrm>
          <a:prstGeom prst="rect">
            <a:avLst/>
          </a:prstGeom>
          <a:noFill/>
        </p:spPr>
        <p:txBody>
          <a:bodyPr wrap="square" rtlCol="0">
            <a:spAutoFit/>
          </a:bodyPr>
          <a:lstStyle/>
          <a:p>
            <a:r>
              <a:rPr lang="en-US" sz="1400" dirty="0"/>
              <a:t>Drop a </a:t>
            </a:r>
            <a:r>
              <a:rPr lang="en-US" sz="1400" dirty="0" err="1"/>
              <a:t>ping-pong</a:t>
            </a:r>
            <a:r>
              <a:rPr lang="en-US" sz="1400" dirty="0"/>
              <a:t> ball from 80 cm. above the floor, directly below the distance sensor. The </a:t>
            </a:r>
            <a:r>
              <a:rPr lang="en-US" sz="1400" dirty="0" err="1"/>
              <a:t>Labdisc</a:t>
            </a:r>
            <a:r>
              <a:rPr lang="en-US" sz="1400" dirty="0"/>
              <a:t> should </a:t>
            </a:r>
            <a:r>
              <a:rPr lang="en-US" sz="1400" b="1" dirty="0"/>
              <a:t>always </a:t>
            </a:r>
            <a:r>
              <a:rPr lang="en-US" sz="1400" dirty="0"/>
              <a:t>remain at the same level above the floor. Observe the ball’s height on the computer screen.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78547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720" y="3447931"/>
            <a:ext cx="584319" cy="287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
        <p:nvSpPr>
          <p:cNvPr id="14" name="13 CuadroTexto"/>
          <p:cNvSpPr txBox="1"/>
          <p:nvPr/>
        </p:nvSpPr>
        <p:spPr>
          <a:xfrm>
            <a:off x="1187624" y="2276872"/>
            <a:ext cx="7056784" cy="523220"/>
          </a:xfrm>
          <a:prstGeom prst="rect">
            <a:avLst/>
          </a:prstGeom>
          <a:noFill/>
        </p:spPr>
        <p:txBody>
          <a:bodyPr wrap="square" rtlCol="0">
            <a:spAutoFit/>
          </a:bodyPr>
          <a:lstStyle/>
          <a:p>
            <a:r>
              <a:rPr lang="en-US" sz="1400" dirty="0"/>
              <a:t>After you receive a graph with more than three jumps, stop the data recording by </a:t>
            </a:r>
            <a:r>
              <a:rPr lang="en-US" sz="1400" dirty="0" smtClean="0"/>
              <a:t>pressing                (</a:t>
            </a:r>
            <a:r>
              <a:rPr lang="en-US" sz="1400" dirty="0"/>
              <a:t>you will see the instruction “Press SCROLL key to STOP“), then </a:t>
            </a:r>
            <a:r>
              <a:rPr lang="en-US" sz="1400" dirty="0" smtClean="0"/>
              <a:t>press      </a:t>
            </a:r>
            <a:endParaRPr lang="en-US" sz="1500" dirty="0"/>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29831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84715" y="2301854"/>
            <a:ext cx="575717" cy="282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81870" y="2511316"/>
            <a:ext cx="594386" cy="288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88047" y="2996952"/>
            <a:ext cx="2808089" cy="3621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3216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29198" y="3698230"/>
            <a:ext cx="374650" cy="45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86653" y="5517232"/>
            <a:ext cx="374650" cy="45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16 CuadroTexto"/>
          <p:cNvSpPr txBox="1"/>
          <p:nvPr/>
        </p:nvSpPr>
        <p:spPr>
          <a:xfrm>
            <a:off x="1187624" y="3520172"/>
            <a:ext cx="6797774" cy="738664"/>
          </a:xfrm>
          <a:prstGeom prst="rect">
            <a:avLst/>
          </a:prstGeom>
          <a:noFill/>
        </p:spPr>
        <p:txBody>
          <a:bodyPr wrap="square" rtlCol="0">
            <a:spAutoFit/>
          </a:bodyPr>
          <a:lstStyle/>
          <a:p>
            <a:r>
              <a:rPr lang="en-US" sz="1400" dirty="0"/>
              <a:t>Identify the section of the graph that represents the bounces of the </a:t>
            </a:r>
            <a:r>
              <a:rPr lang="en-US" sz="1400" dirty="0" err="1"/>
              <a:t>ping-pong</a:t>
            </a:r>
            <a:r>
              <a:rPr lang="en-US" sz="1400" dirty="0"/>
              <a:t> ball. Then, activate the </a:t>
            </a:r>
            <a:r>
              <a:rPr lang="en-US" sz="1400" dirty="0" smtClean="0"/>
              <a:t>markers            , </a:t>
            </a:r>
            <a:r>
              <a:rPr lang="en-US" sz="1400" dirty="0"/>
              <a:t>placing one at the start point and a second at the end point of the bounce section</a:t>
            </a:r>
            <a:r>
              <a:rPr lang="en-US" sz="1400" dirty="0" smtClean="0"/>
              <a:t>.</a:t>
            </a:r>
            <a:endParaRPr lang="en-US" sz="1500" dirty="0" smtClean="0"/>
          </a:p>
        </p:txBody>
      </p:sp>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sp>
        <p:nvSpPr>
          <p:cNvPr id="25" name="24 CuadroTexto"/>
          <p:cNvSpPr txBox="1"/>
          <p:nvPr/>
        </p:nvSpPr>
        <p:spPr>
          <a:xfrm>
            <a:off x="1187624" y="4346520"/>
            <a:ext cx="6624736" cy="738664"/>
          </a:xfrm>
          <a:prstGeom prst="rect">
            <a:avLst/>
          </a:prstGeom>
          <a:noFill/>
        </p:spPr>
        <p:txBody>
          <a:bodyPr wrap="square" rtlCol="0">
            <a:spAutoFit/>
          </a:bodyPr>
          <a:lstStyle/>
          <a:p>
            <a:r>
              <a:rPr lang="en-US" sz="1400" dirty="0"/>
              <a:t>Crop the samples to the right and the left of the markers - press </a:t>
            </a:r>
            <a:r>
              <a:rPr lang="en-US" sz="1400" dirty="0" smtClean="0"/>
              <a:t>         and </a:t>
            </a:r>
            <a:r>
              <a:rPr lang="en-US" sz="1400" dirty="0"/>
              <a:t>click “accept” on the message displayed on the screen. The graph will now contain only the selected section between the two markers. </a:t>
            </a:r>
            <a:endParaRPr lang="en-US" sz="1500" dirty="0"/>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435753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9" name="18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9218"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550" y="511191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567137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19 CuadroTexto"/>
          <p:cNvSpPr txBox="1"/>
          <p:nvPr/>
        </p:nvSpPr>
        <p:spPr>
          <a:xfrm>
            <a:off x="1187624" y="5066020"/>
            <a:ext cx="6624736" cy="523220"/>
          </a:xfrm>
          <a:prstGeom prst="rect">
            <a:avLst/>
          </a:prstGeom>
          <a:noFill/>
        </p:spPr>
        <p:txBody>
          <a:bodyPr wrap="square" rtlCol="0">
            <a:spAutoFit/>
          </a:bodyPr>
          <a:lstStyle/>
          <a:p>
            <a:r>
              <a:rPr lang="en-US" sz="1400" dirty="0"/>
              <a:t>A right click on the distance legend to the right of the graph window will change the line graph to samples </a:t>
            </a:r>
            <a:r>
              <a:rPr lang="en-US" sz="1400" dirty="0" smtClean="0"/>
              <a:t>icons.</a:t>
            </a:r>
            <a:endParaRPr lang="en-US" sz="1500" dirty="0"/>
          </a:p>
        </p:txBody>
      </p:sp>
      <p:sp>
        <p:nvSpPr>
          <p:cNvPr id="24" name="23 CuadroTexto"/>
          <p:cNvSpPr txBox="1"/>
          <p:nvPr/>
        </p:nvSpPr>
        <p:spPr>
          <a:xfrm>
            <a:off x="1187624" y="5642084"/>
            <a:ext cx="6624736" cy="523220"/>
          </a:xfrm>
          <a:prstGeom prst="rect">
            <a:avLst/>
          </a:prstGeom>
          <a:noFill/>
        </p:spPr>
        <p:txBody>
          <a:bodyPr wrap="square" rtlCol="0">
            <a:spAutoFit/>
          </a:bodyPr>
          <a:lstStyle/>
          <a:p>
            <a:r>
              <a:rPr lang="en-US" sz="1400" dirty="0"/>
              <a:t>Select the start and end point of one bounce </a:t>
            </a:r>
            <a:r>
              <a:rPr lang="en-US" sz="1400" dirty="0" smtClean="0"/>
              <a:t>            and </a:t>
            </a:r>
            <a:r>
              <a:rPr lang="en-US" sz="1400" dirty="0"/>
              <a:t>press the quadratic regression </a:t>
            </a:r>
            <a:r>
              <a:rPr lang="en-US" sz="1400" dirty="0" smtClean="0"/>
              <a:t>button           to </a:t>
            </a:r>
            <a:r>
              <a:rPr lang="en-US" sz="1400" dirty="0"/>
              <a:t>obtain the equation of the </a:t>
            </a:r>
            <a:r>
              <a:rPr lang="en-US" sz="1400" dirty="0" smtClean="0"/>
              <a:t>parabola.</a:t>
            </a:r>
            <a:endParaRPr lang="en-US" sz="1500" dirty="0"/>
          </a:p>
        </p:txBody>
      </p:sp>
      <p:pic>
        <p:nvPicPr>
          <p:cNvPr id="9222" name="Picture 6"/>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7871" t="7941" r="6630" b="3802"/>
          <a:stretch/>
        </p:blipFill>
        <p:spPr bwMode="auto">
          <a:xfrm>
            <a:off x="1840308" y="5879192"/>
            <a:ext cx="355428" cy="326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940425" y="4294257"/>
            <a:ext cx="287759" cy="289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132910" y="34290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22 CuadroTexto"/>
          <p:cNvSpPr txBox="1"/>
          <p:nvPr/>
        </p:nvSpPr>
        <p:spPr>
          <a:xfrm>
            <a:off x="1555626" y="3625860"/>
            <a:ext cx="6507166" cy="523220"/>
          </a:xfrm>
          <a:prstGeom prst="rect">
            <a:avLst/>
          </a:prstGeom>
          <a:noFill/>
        </p:spPr>
        <p:txBody>
          <a:bodyPr wrap="none" rtlCol="0">
            <a:spAutoFit/>
          </a:bodyPr>
          <a:lstStyle/>
          <a:p>
            <a:r>
              <a:rPr lang="en-US" sz="1400" b="1" dirty="0"/>
              <a:t>Did you find similarities between the equation provided by the software and the last </a:t>
            </a:r>
            <a:endParaRPr lang="en-US" sz="1400" b="1" dirty="0" smtClean="0"/>
          </a:p>
          <a:p>
            <a:r>
              <a:rPr lang="en-US" sz="1400" b="1" dirty="0" smtClean="0"/>
              <a:t>equation </a:t>
            </a:r>
            <a:r>
              <a:rPr lang="en-US" sz="1400" b="1" dirty="0"/>
              <a:t>in the theoretical background? </a:t>
            </a:r>
            <a:endParaRPr lang="es-CL" sz="1400" b="1"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How do the results relate to your initial hypothesis? </a:t>
            </a:r>
            <a:endParaRPr lang="es-CL" sz="1400" b="1" dirty="0"/>
          </a:p>
        </p:txBody>
      </p:sp>
      <p:grpSp>
        <p:nvGrpSpPr>
          <p:cNvPr id="18" name="17 Grupo"/>
          <p:cNvGrpSpPr/>
          <p:nvPr/>
        </p:nvGrpSpPr>
        <p:grpSpPr>
          <a:xfrm>
            <a:off x="1132910" y="4597719"/>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1" name="20 CuadroTexto"/>
          <p:cNvSpPr txBox="1"/>
          <p:nvPr/>
        </p:nvSpPr>
        <p:spPr>
          <a:xfrm>
            <a:off x="1555626" y="4921423"/>
            <a:ext cx="5047536" cy="307777"/>
          </a:xfrm>
          <a:prstGeom prst="rect">
            <a:avLst/>
          </a:prstGeom>
          <a:noFill/>
        </p:spPr>
        <p:txBody>
          <a:bodyPr wrap="none" rtlCol="0">
            <a:spAutoFit/>
          </a:bodyPr>
          <a:lstStyle/>
          <a:p>
            <a:r>
              <a:rPr lang="en-US" sz="1400" b="1" dirty="0"/>
              <a:t>What happens to the parabola amplitude during the experiment?</a:t>
            </a:r>
            <a:endParaRPr lang="es-CL" sz="1400" b="1"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xmlns="" val="20405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5150" y="2996952"/>
            <a:ext cx="5473154" cy="3402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076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40419" y="4562905"/>
            <a:ext cx="6663160" cy="1962439"/>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2" name="21 Grupo"/>
          <p:cNvGrpSpPr/>
          <p:nvPr/>
        </p:nvGrpSpPr>
        <p:grpSpPr>
          <a:xfrm>
            <a:off x="1240420" y="4031222"/>
            <a:ext cx="6663160" cy="1146542"/>
            <a:chOff x="1321109" y="3224939"/>
            <a:chExt cx="6664289" cy="1337020"/>
          </a:xfrm>
        </p:grpSpPr>
        <p:pic>
          <p:nvPicPr>
            <p:cNvPr id="3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607252"/>
              <a:ext cx="6664289" cy="954707"/>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859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5" name="21 Grupo"/>
          <p:cNvGrpSpPr/>
          <p:nvPr/>
        </p:nvGrpSpPr>
        <p:grpSpPr>
          <a:xfrm>
            <a:off x="1240420" y="2827920"/>
            <a:ext cx="6663160" cy="1074534"/>
            <a:chOff x="1321109" y="3224939"/>
            <a:chExt cx="6664289" cy="1253049"/>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1"/>
              <a:ext cx="6664289" cy="954707"/>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28769" y="5428085"/>
            <a:ext cx="5163511" cy="1097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21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26107" y="2729754"/>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4" y="2840449"/>
            <a:ext cx="7048823" cy="1092607"/>
          </a:xfrm>
          <a:prstGeom prst="rect">
            <a:avLst/>
          </a:prstGeom>
          <a:noFill/>
        </p:spPr>
        <p:txBody>
          <a:bodyPr wrap="square" rtlCol="0">
            <a:spAutoFit/>
          </a:bodyPr>
          <a:lstStyle/>
          <a:p>
            <a:r>
              <a:rPr lang="en-US" sz="1400" b="1" dirty="0"/>
              <a:t>According to the information provided in the theoretical background, what is the </a:t>
            </a:r>
            <a:endParaRPr lang="en-US" sz="1400" b="1" dirty="0" smtClean="0"/>
          </a:p>
          <a:p>
            <a:r>
              <a:rPr lang="en-US" sz="1400" b="1" dirty="0" smtClean="0"/>
              <a:t>magnitude </a:t>
            </a:r>
            <a:r>
              <a:rPr lang="en-US" sz="1400" b="1" dirty="0"/>
              <a:t>of initial velocity in free fall (in this case that of the </a:t>
            </a:r>
            <a:r>
              <a:rPr lang="en-US" sz="1400" b="1" dirty="0" err="1"/>
              <a:t>ping-pong</a:t>
            </a:r>
            <a:r>
              <a:rPr lang="en-US" sz="1400" b="1" dirty="0"/>
              <a:t> ball)? </a:t>
            </a:r>
            <a:r>
              <a:rPr lang="en-US" sz="1400" b="1" dirty="0" smtClean="0"/>
              <a:t> </a:t>
            </a:r>
          </a:p>
          <a:p>
            <a:endParaRPr lang="en-US" sz="1300" dirty="0" smtClean="0"/>
          </a:p>
          <a:p>
            <a:r>
              <a:rPr lang="en-US" sz="1200" dirty="0" smtClean="0"/>
              <a:t>Students </a:t>
            </a:r>
            <a:r>
              <a:rPr lang="en-US" sz="1200" dirty="0"/>
              <a:t>should point out that in free fall where an object is dropped from a given </a:t>
            </a:r>
            <a:endParaRPr lang="en-US" sz="1200" dirty="0" smtClean="0"/>
          </a:p>
          <a:p>
            <a:r>
              <a:rPr lang="en-US" sz="1200" dirty="0" smtClean="0"/>
              <a:t>height </a:t>
            </a:r>
            <a:r>
              <a:rPr lang="en-US" sz="1200" dirty="0"/>
              <a:t>(or distance), the initial velocity is 0</a:t>
            </a:r>
            <a:r>
              <a:rPr lang="en-US" sz="1200" dirty="0" smtClean="0"/>
              <a:t>.</a:t>
            </a:r>
            <a:endParaRPr lang="es-CL" sz="1200" dirty="0"/>
          </a:p>
        </p:txBody>
      </p:sp>
      <p:sp>
        <p:nvSpPr>
          <p:cNvPr id="16" name="15 CuadroTexto"/>
          <p:cNvSpPr txBox="1"/>
          <p:nvPr/>
        </p:nvSpPr>
        <p:spPr>
          <a:xfrm>
            <a:off x="1555625" y="2236293"/>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students in order to elaborate on their conclusions. </a:t>
            </a:r>
            <a:endParaRPr lang="es-CL" sz="1400" dirty="0">
              <a:solidFill>
                <a:srgbClr val="29B19A"/>
              </a:solidFill>
            </a:endParaRPr>
          </a:p>
        </p:txBody>
      </p:sp>
      <p:sp>
        <p:nvSpPr>
          <p:cNvPr id="17" name="16 Rectángulo redondeado"/>
          <p:cNvSpPr/>
          <p:nvPr/>
        </p:nvSpPr>
        <p:spPr>
          <a:xfrm>
            <a:off x="1403647" y="2203992"/>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grpSp>
        <p:nvGrpSpPr>
          <p:cNvPr id="2" name="1 Grupo"/>
          <p:cNvGrpSpPr/>
          <p:nvPr/>
        </p:nvGrpSpPr>
        <p:grpSpPr>
          <a:xfrm>
            <a:off x="1555624" y="4005064"/>
            <a:ext cx="6688783" cy="1492716"/>
            <a:chOff x="1555624" y="4239667"/>
            <a:chExt cx="6688783" cy="1492716"/>
          </a:xfrm>
        </p:grpSpPr>
        <p:sp>
          <p:nvSpPr>
            <p:cNvPr id="29" name="28 CuadroTexto"/>
            <p:cNvSpPr txBox="1"/>
            <p:nvPr/>
          </p:nvSpPr>
          <p:spPr>
            <a:xfrm>
              <a:off x="1555624" y="4239667"/>
              <a:ext cx="6688783" cy="1492716"/>
            </a:xfrm>
            <a:prstGeom prst="rect">
              <a:avLst/>
            </a:prstGeom>
            <a:noFill/>
          </p:spPr>
          <p:txBody>
            <a:bodyPr wrap="square" rtlCol="0">
              <a:spAutoFit/>
            </a:bodyPr>
            <a:lstStyle/>
            <a:p>
              <a:r>
                <a:rPr lang="en-US" sz="1400" b="1" dirty="0"/>
                <a:t>Using the equation from the graph and the equation for height in the theoretical background, students should calculate the value of the experimental acceleration of gravity. </a:t>
              </a:r>
              <a:endParaRPr lang="en-US" sz="1400" b="1" dirty="0" smtClean="0"/>
            </a:p>
            <a:p>
              <a:endParaRPr lang="en-US" sz="1300" dirty="0"/>
            </a:p>
            <a:p>
              <a:r>
                <a:rPr lang="en-US" sz="1200" dirty="0"/>
                <a:t>Students should recognize that the expression1/2 </a:t>
              </a:r>
              <a:r>
                <a:rPr lang="en-US" sz="1200" dirty="0" err="1" smtClean="0"/>
                <a:t>gt</a:t>
              </a:r>
              <a:r>
                <a:rPr lang="en-US" sz="1200" dirty="0"/>
                <a:t> </a:t>
              </a:r>
              <a:r>
                <a:rPr lang="en-US" sz="1200" dirty="0" smtClean="0"/>
                <a:t> </a:t>
              </a:r>
              <a:r>
                <a:rPr lang="en-US" sz="1200" dirty="0"/>
                <a:t>from the height equation is equal to the first </a:t>
              </a:r>
              <a:endParaRPr lang="en-US" sz="1200" dirty="0" smtClean="0"/>
            </a:p>
            <a:p>
              <a:r>
                <a:rPr lang="en-US" sz="1200" dirty="0" smtClean="0"/>
                <a:t>term </a:t>
              </a:r>
              <a:r>
                <a:rPr lang="en-US" sz="1200" dirty="0"/>
                <a:t>of the quadratic regression obtained on the chart (e.g., 4.8 </a:t>
              </a:r>
              <a:r>
                <a:rPr lang="en-US" sz="1200" dirty="0" smtClean="0"/>
                <a:t>t  ). </a:t>
              </a:r>
              <a:endParaRPr lang="en-US" sz="1200" dirty="0"/>
            </a:p>
            <a:p>
              <a:r>
                <a:rPr lang="en-US" sz="1200" dirty="0"/>
                <a:t>We can establish these two expressions to be equal by following the equation: </a:t>
              </a:r>
              <a:endParaRPr lang="es-CL" sz="1200" dirty="0"/>
            </a:p>
          </p:txBody>
        </p:sp>
        <p:sp>
          <p:nvSpPr>
            <p:cNvPr id="24" name="23 CuadroTexto"/>
            <p:cNvSpPr txBox="1"/>
            <p:nvPr/>
          </p:nvSpPr>
          <p:spPr>
            <a:xfrm>
              <a:off x="4789734" y="5084311"/>
              <a:ext cx="214314" cy="215444"/>
            </a:xfrm>
            <a:prstGeom prst="rect">
              <a:avLst/>
            </a:prstGeom>
            <a:noFill/>
          </p:spPr>
          <p:txBody>
            <a:bodyPr wrap="square" rtlCol="0">
              <a:spAutoFit/>
            </a:bodyPr>
            <a:lstStyle/>
            <a:p>
              <a:r>
                <a:rPr lang="en-US" sz="800" dirty="0"/>
                <a:t>2</a:t>
              </a:r>
              <a:endParaRPr lang="es-CL" sz="800" dirty="0"/>
            </a:p>
          </p:txBody>
        </p:sp>
        <p:sp>
          <p:nvSpPr>
            <p:cNvPr id="34" name="33 CuadroTexto"/>
            <p:cNvSpPr txBox="1"/>
            <p:nvPr/>
          </p:nvSpPr>
          <p:spPr>
            <a:xfrm>
              <a:off x="5581822" y="5256200"/>
              <a:ext cx="214314" cy="215444"/>
            </a:xfrm>
            <a:prstGeom prst="rect">
              <a:avLst/>
            </a:prstGeom>
            <a:noFill/>
          </p:spPr>
          <p:txBody>
            <a:bodyPr wrap="square" rtlCol="0">
              <a:spAutoFit/>
            </a:bodyPr>
            <a:lstStyle/>
            <a:p>
              <a:r>
                <a:rPr lang="en-US" sz="800" dirty="0"/>
                <a:t>2</a:t>
              </a:r>
              <a:endParaRPr lang="es-CL" sz="800" dirty="0"/>
            </a:p>
          </p:txBody>
        </p:sp>
      </p:grpSp>
      <p:pic>
        <p:nvPicPr>
          <p:cNvPr id="37" name="36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26107" y="3933056"/>
            <a:ext cx="428625" cy="438150"/>
          </a:xfrm>
          <a:prstGeom prst="ellipse">
            <a:avLst/>
          </a:prstGeom>
        </p:spPr>
      </p:pic>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79177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996952"/>
            <a:ext cx="5865559" cy="584775"/>
          </a:xfrm>
          <a:prstGeom prst="rect">
            <a:avLst/>
          </a:prstGeom>
          <a:noFill/>
        </p:spPr>
        <p:txBody>
          <a:bodyPr wrap="square" rtlCol="0">
            <a:spAutoFit/>
          </a:bodyPr>
          <a:lstStyle/>
          <a:p>
            <a:r>
              <a:rPr lang="en-US" sz="1600" dirty="0"/>
              <a:t>The purpose of this activity is to calculate free fall acceleration, proving Newton´s 2nd Law. </a:t>
            </a:r>
            <a:endParaRPr lang="en-US" sz="1600" baseline="30000" dirty="0"/>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21 Grupo"/>
          <p:cNvGrpSpPr/>
          <p:nvPr/>
        </p:nvGrpSpPr>
        <p:grpSpPr>
          <a:xfrm>
            <a:off x="1240420" y="4823308"/>
            <a:ext cx="6663160" cy="1269987"/>
            <a:chOff x="1321109" y="3224939"/>
            <a:chExt cx="6664289" cy="1480974"/>
          </a:xfrm>
        </p:grpSpPr>
        <p:pic>
          <p:nvPicPr>
            <p:cNvPr id="3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614290"/>
              <a:ext cx="6664289" cy="109162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7" name="3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4725144"/>
            <a:ext cx="428625" cy="438150"/>
          </a:xfrm>
          <a:prstGeom prst="ellipse">
            <a:avLst/>
          </a:prstGeom>
        </p:spPr>
      </p:pic>
      <p:grpSp>
        <p:nvGrpSpPr>
          <p:cNvPr id="30" name="21 Grupo"/>
          <p:cNvGrpSpPr/>
          <p:nvPr/>
        </p:nvGrpSpPr>
        <p:grpSpPr>
          <a:xfrm>
            <a:off x="1240420" y="3578602"/>
            <a:ext cx="6663160" cy="1074534"/>
            <a:chOff x="1321109" y="3224939"/>
            <a:chExt cx="6664289" cy="1253049"/>
          </a:xfrm>
        </p:grpSpPr>
        <p:pic>
          <p:nvPicPr>
            <p:cNvPr id="31"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1"/>
              <a:ext cx="6664289" cy="954707"/>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3" name="3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3480436"/>
            <a:ext cx="428625" cy="438150"/>
          </a:xfrm>
          <a:prstGeom prst="ellipse">
            <a:avLst/>
          </a:prstGeom>
        </p:spPr>
      </p:pic>
      <p:grpSp>
        <p:nvGrpSpPr>
          <p:cNvPr id="25" name="21 Grupo"/>
          <p:cNvGrpSpPr/>
          <p:nvPr/>
        </p:nvGrpSpPr>
        <p:grpSpPr>
          <a:xfrm>
            <a:off x="1240420" y="2354466"/>
            <a:ext cx="6663160" cy="1074534"/>
            <a:chOff x="1321109" y="3224939"/>
            <a:chExt cx="6664289" cy="1253049"/>
          </a:xfrm>
        </p:grpSpPr>
        <p:pic>
          <p:nvPicPr>
            <p:cNvPr id="2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1"/>
              <a:ext cx="6664289" cy="954707"/>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9" name="2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2256300"/>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13 CuadroTexto"/>
          <p:cNvSpPr txBox="1"/>
          <p:nvPr/>
        </p:nvSpPr>
        <p:spPr>
          <a:xfrm>
            <a:off x="1555625" y="2346846"/>
            <a:ext cx="6328744" cy="1092607"/>
          </a:xfrm>
          <a:prstGeom prst="rect">
            <a:avLst/>
          </a:prstGeom>
          <a:noFill/>
        </p:spPr>
        <p:txBody>
          <a:bodyPr wrap="square" rtlCol="0">
            <a:spAutoFit/>
          </a:bodyPr>
          <a:lstStyle/>
          <a:p>
            <a:r>
              <a:rPr lang="en-US" sz="1400" b="1" dirty="0"/>
              <a:t>Calculate the experimental error by comparing your empirical result with the theoretical value of g. </a:t>
            </a:r>
            <a:endParaRPr lang="en-US" sz="1400" b="1" dirty="0" smtClean="0"/>
          </a:p>
          <a:p>
            <a:endParaRPr lang="en-US" sz="1300" dirty="0"/>
          </a:p>
          <a:p>
            <a:r>
              <a:rPr lang="en-US" sz="1200" dirty="0"/>
              <a:t>Students should calculate the percentage difference of both values of g. For example, if we use the value obtained previously (g=9.6 [</a:t>
            </a:r>
            <a:r>
              <a:rPr lang="en-US" sz="1200" dirty="0" smtClean="0"/>
              <a:t>m/s  ]), </a:t>
            </a:r>
            <a:r>
              <a:rPr lang="en-US" sz="1200" dirty="0"/>
              <a:t>our percentage difference is 2.1%. </a:t>
            </a:r>
            <a:endParaRPr lang="es-CL" sz="1200" dirty="0"/>
          </a:p>
        </p:txBody>
      </p:sp>
      <p:sp>
        <p:nvSpPr>
          <p:cNvPr id="27" name="26 CuadroTexto"/>
          <p:cNvSpPr txBox="1"/>
          <p:nvPr/>
        </p:nvSpPr>
        <p:spPr>
          <a:xfrm>
            <a:off x="1555913" y="3560529"/>
            <a:ext cx="7048823" cy="1092607"/>
          </a:xfrm>
          <a:prstGeom prst="rect">
            <a:avLst/>
          </a:prstGeom>
          <a:noFill/>
        </p:spPr>
        <p:txBody>
          <a:bodyPr wrap="square" rtlCol="0">
            <a:spAutoFit/>
          </a:bodyPr>
          <a:lstStyle/>
          <a:p>
            <a:r>
              <a:rPr lang="en-US" sz="1400" b="1" dirty="0"/>
              <a:t>How would you explain the differences between the theoretical and empirical </a:t>
            </a:r>
            <a:endParaRPr lang="en-US" sz="1400" b="1" dirty="0" smtClean="0"/>
          </a:p>
          <a:p>
            <a:r>
              <a:rPr lang="en-US" sz="1400" b="1" dirty="0" smtClean="0"/>
              <a:t>values of </a:t>
            </a:r>
            <a:r>
              <a:rPr lang="en-US" sz="1400" b="1" dirty="0"/>
              <a:t>g? </a:t>
            </a:r>
            <a:endParaRPr lang="en-US" sz="1400" b="1" dirty="0" smtClean="0"/>
          </a:p>
          <a:p>
            <a:endParaRPr lang="en-US" sz="1300" dirty="0"/>
          </a:p>
          <a:p>
            <a:r>
              <a:rPr lang="en-US" sz="1200" dirty="0"/>
              <a:t>Students should establish that the friction force exerted by air on the ball may change the value of acceleration</a:t>
            </a:r>
            <a:r>
              <a:rPr lang="en-US" sz="1200" dirty="0" smtClean="0"/>
              <a:t>.</a:t>
            </a:r>
          </a:p>
        </p:txBody>
      </p:sp>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6" name="15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
        <p:nvSpPr>
          <p:cNvPr id="20" name="19 CuadroTexto"/>
          <p:cNvSpPr txBox="1"/>
          <p:nvPr/>
        </p:nvSpPr>
        <p:spPr>
          <a:xfrm>
            <a:off x="1555913" y="4800634"/>
            <a:ext cx="6328455" cy="1292662"/>
          </a:xfrm>
          <a:prstGeom prst="rect">
            <a:avLst/>
          </a:prstGeom>
          <a:noFill/>
        </p:spPr>
        <p:txBody>
          <a:bodyPr wrap="square" rtlCol="0">
            <a:spAutoFit/>
          </a:bodyPr>
          <a:lstStyle/>
          <a:p>
            <a:r>
              <a:rPr lang="en-US" sz="1400" b="1" dirty="0"/>
              <a:t>In which section of the graph did you observe a positive value of g? Did you observe a negative value of g</a:t>
            </a:r>
            <a:r>
              <a:rPr lang="en-US" sz="1400" b="1" dirty="0" smtClean="0"/>
              <a:t>?</a:t>
            </a:r>
          </a:p>
          <a:p>
            <a:r>
              <a:rPr lang="en-US" sz="1400" dirty="0" smtClean="0"/>
              <a:t> </a:t>
            </a:r>
            <a:endParaRPr lang="en-US" sz="1300" dirty="0"/>
          </a:p>
          <a:p>
            <a:r>
              <a:rPr lang="en-US" sz="1200" dirty="0"/>
              <a:t>Students should remember that acceleration of gravity is positive when the object approaches the surface of earth, and negative as it moves away from the ground. Therefore, g will be positive when the ball is moving downwards and negative when it is moving upwards. </a:t>
            </a:r>
            <a:endParaRPr lang="en-US" sz="1200" dirty="0" smtClean="0"/>
          </a:p>
        </p:txBody>
      </p:sp>
      <p:sp>
        <p:nvSpPr>
          <p:cNvPr id="21" name="20 CuadroTexto"/>
          <p:cNvSpPr txBox="1"/>
          <p:nvPr/>
        </p:nvSpPr>
        <p:spPr>
          <a:xfrm>
            <a:off x="3881345" y="3163497"/>
            <a:ext cx="343695" cy="215444"/>
          </a:xfrm>
          <a:prstGeom prst="rect">
            <a:avLst/>
          </a:prstGeom>
          <a:noFill/>
        </p:spPr>
        <p:txBody>
          <a:bodyPr wrap="square" rtlCol="0">
            <a:spAutoFit/>
          </a:bodyPr>
          <a:lstStyle/>
          <a:p>
            <a:r>
              <a:rPr lang="en-US" sz="800" dirty="0" smtClean="0"/>
              <a:t>2</a:t>
            </a:r>
            <a:endParaRPr lang="es-CL" sz="800" dirty="0"/>
          </a:p>
        </p:txBody>
      </p:sp>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8348" y="2348880"/>
            <a:ext cx="6383577"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16 CuadroTexto"/>
          <p:cNvSpPr txBox="1"/>
          <p:nvPr/>
        </p:nvSpPr>
        <p:spPr>
          <a:xfrm>
            <a:off x="1259633" y="2420888"/>
            <a:ext cx="5976664" cy="2662267"/>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300" dirty="0"/>
          </a:p>
          <a:p>
            <a:r>
              <a:rPr lang="en-US" sz="1400" dirty="0"/>
              <a:t>If objects fall from a given height, they move with free fall motion. Free fall can be represented by a graph of distance as a function of time. If the object bounces, consecutive parabolas are created on the graph. We can obtain lots of information with the parabola equation and compare them to the mathematical expressions in the theoretical background. For example, we can calculate the experimental value of the acceleration of gravity. </a:t>
            </a:r>
            <a:endParaRPr lang="en-US" sz="1400" dirty="0" smtClean="0"/>
          </a:p>
          <a:p>
            <a:endParaRPr lang="en-US" sz="1400" dirty="0"/>
          </a:p>
          <a:p>
            <a:r>
              <a:rPr lang="en-US" sz="1400" dirty="0"/>
              <a:t>On the other hand, the acceleration of gravity value may be different from the theoretical one due to experimental errors. However, the most important factor to be considered is the friction force between air and the object. </a:t>
            </a:r>
            <a:endParaRPr lang="es-CL"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xmlns="" val="3572623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21 Grupo"/>
          <p:cNvGrpSpPr/>
          <p:nvPr/>
        </p:nvGrpSpPr>
        <p:grpSpPr>
          <a:xfrm>
            <a:off x="1320245" y="4115870"/>
            <a:ext cx="6663160" cy="1617387"/>
            <a:chOff x="1321109" y="3224939"/>
            <a:chExt cx="6664289" cy="1886087"/>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1"/>
              <a:ext cx="6664289" cy="158774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21088"/>
            <a:ext cx="6383712" cy="1384995"/>
          </a:xfrm>
          <a:prstGeom prst="rect">
            <a:avLst/>
          </a:prstGeom>
          <a:noFill/>
        </p:spPr>
        <p:txBody>
          <a:bodyPr wrap="square" rtlCol="0">
            <a:spAutoFit/>
          </a:bodyPr>
          <a:lstStyle/>
          <a:p>
            <a:r>
              <a:rPr lang="en-US" sz="1400" b="1" dirty="0"/>
              <a:t>What happens when someone jumps from a plane by parachute</a:t>
            </a:r>
            <a:r>
              <a:rPr lang="en-US" sz="1400" b="1" dirty="0" smtClean="0"/>
              <a:t>?</a:t>
            </a:r>
          </a:p>
          <a:p>
            <a:r>
              <a:rPr lang="en-US" sz="1400" dirty="0" smtClean="0"/>
              <a:t> </a:t>
            </a:r>
          </a:p>
          <a:p>
            <a:r>
              <a:rPr lang="en-US" sz="1400" dirty="0"/>
              <a:t>Students should indicate that if someone opens a parachute during the fall, they expand the area surface in contact with the air. Therefore the system slows down because the friction force is dramatically increased, compared to the friction force exerted by the person without a parachute</a:t>
            </a:r>
            <a:r>
              <a:rPr lang="en-US" sz="1400" dirty="0" smtClean="0"/>
              <a:t>.</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that the students can extrapolate the acquired knowledge during this class through the application of it in different contexts and situations. Furthermore, it is intended that students wonder and present possible explanations to the experimentally observed phenomena. </a:t>
            </a:r>
            <a:endParaRPr lang="en-US" sz="1400" dirty="0" smtClean="0">
              <a:solidFill>
                <a:srgbClr val="3490A6"/>
              </a:solidFill>
            </a:endParaRP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 name="4 Grupo"/>
          <p:cNvGrpSpPr/>
          <p:nvPr/>
        </p:nvGrpSpPr>
        <p:grpSpPr>
          <a:xfrm>
            <a:off x="1331217" y="2833834"/>
            <a:ext cx="6663160" cy="3547494"/>
            <a:chOff x="1331217" y="2833834"/>
            <a:chExt cx="6663160" cy="3547494"/>
          </a:xfrm>
        </p:grpSpPr>
        <p:grpSp>
          <p:nvGrpSpPr>
            <p:cNvPr id="3" name="2 Grupo"/>
            <p:cNvGrpSpPr/>
            <p:nvPr/>
          </p:nvGrpSpPr>
          <p:grpSpPr>
            <a:xfrm>
              <a:off x="1331217" y="2833834"/>
              <a:ext cx="6663160" cy="1917917"/>
              <a:chOff x="1331217" y="3430734"/>
              <a:chExt cx="6663160" cy="1321017"/>
            </a:xfrm>
          </p:grpSpPr>
          <p:pic>
            <p:nvPicPr>
              <p:cNvPr id="1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217" y="3933056"/>
                <a:ext cx="6663160" cy="81869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2" name="21 Grupo"/>
            <p:cNvGrpSpPr/>
            <p:nvPr/>
          </p:nvGrpSpPr>
          <p:grpSpPr>
            <a:xfrm>
              <a:off x="1331217" y="4369635"/>
              <a:ext cx="6663160" cy="2011693"/>
              <a:chOff x="1331217" y="3430734"/>
              <a:chExt cx="6663160" cy="2011693"/>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217" y="3933056"/>
                <a:ext cx="6663160" cy="1509371"/>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217" y="2356199"/>
            <a:ext cx="6663160" cy="846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282682" cy="738664"/>
          </a:xfrm>
          <a:prstGeom prst="rect">
            <a:avLst/>
          </a:prstGeom>
          <a:noFill/>
        </p:spPr>
        <p:txBody>
          <a:bodyPr wrap="square" rtlCol="0">
            <a:spAutoFit/>
          </a:bodyPr>
          <a:lstStyle/>
          <a:p>
            <a:r>
              <a:rPr lang="en-US" sz="1400" b="1" dirty="0"/>
              <a:t>Label the diagram indicating at what moment (A, B, C, D, E or F) the velocity of the ball is zero. Indicate where the ball velocity increased or decreased due to the g acceleration, in each of the sections (1, 2, 3, 4 and 5). Explain why</a:t>
            </a:r>
            <a:r>
              <a:rPr lang="en-US" sz="1400" b="1" dirty="0" smtClean="0"/>
              <a:t>.</a:t>
            </a:r>
          </a:p>
        </p:txBody>
      </p:sp>
      <p:sp>
        <p:nvSpPr>
          <p:cNvPr id="16" name="15 CuadroTexto"/>
          <p:cNvSpPr txBox="1"/>
          <p:nvPr/>
        </p:nvSpPr>
        <p:spPr>
          <a:xfrm>
            <a:off x="1601686" y="5786680"/>
            <a:ext cx="6570714" cy="461665"/>
          </a:xfrm>
          <a:prstGeom prst="rect">
            <a:avLst/>
          </a:prstGeom>
          <a:noFill/>
        </p:spPr>
        <p:txBody>
          <a:bodyPr wrap="square" rtlCol="0">
            <a:spAutoFit/>
          </a:bodyPr>
          <a:lstStyle/>
          <a:p>
            <a:r>
              <a:rPr lang="en-US" sz="1200" dirty="0"/>
              <a:t>Students should explain that at points A, C and E the velocity of the ball is 0. At 1, 3 and 5 the velocity increases because of the g acceleration. In 2 and 4 the g acceleration slows down the ball velocity. </a:t>
            </a:r>
            <a:endParaRPr lang="es-CL" sz="1200" dirty="0"/>
          </a:p>
        </p:txBody>
      </p:sp>
      <p:sp>
        <p:nvSpPr>
          <p:cNvPr id="1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1229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03848" y="3430734"/>
            <a:ext cx="2088951" cy="2298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6111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0" name="9 Grupo"/>
          <p:cNvGrpSpPr/>
          <p:nvPr/>
        </p:nvGrpSpPr>
        <p:grpSpPr>
          <a:xfrm>
            <a:off x="1331217" y="2520818"/>
            <a:ext cx="6663160" cy="3932518"/>
            <a:chOff x="1331217" y="2833834"/>
            <a:chExt cx="6663160" cy="3547494"/>
          </a:xfrm>
        </p:grpSpPr>
        <p:grpSp>
          <p:nvGrpSpPr>
            <p:cNvPr id="11" name="10 Grupo"/>
            <p:cNvGrpSpPr/>
            <p:nvPr/>
          </p:nvGrpSpPr>
          <p:grpSpPr>
            <a:xfrm>
              <a:off x="1331217" y="2833834"/>
              <a:ext cx="6663160" cy="1917917"/>
              <a:chOff x="1331217" y="3430734"/>
              <a:chExt cx="6663160" cy="1321017"/>
            </a:xfrm>
          </p:grpSpPr>
          <p:pic>
            <p:nvPicPr>
              <p:cNvPr id="1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217" y="3933056"/>
                <a:ext cx="6663160" cy="81869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2" name="11 Grupo"/>
            <p:cNvGrpSpPr/>
            <p:nvPr/>
          </p:nvGrpSpPr>
          <p:grpSpPr>
            <a:xfrm>
              <a:off x="1331217" y="4369635"/>
              <a:ext cx="6663160" cy="2011693"/>
              <a:chOff x="1331217" y="3430734"/>
              <a:chExt cx="6663160" cy="2011693"/>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217" y="3933056"/>
                <a:ext cx="6663160" cy="1509371"/>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217" y="2239661"/>
            <a:ext cx="6663160" cy="596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4726"/>
          <a:stretch/>
        </p:blipFill>
        <p:spPr bwMode="auto">
          <a:xfrm>
            <a:off x="1692274" y="3426820"/>
            <a:ext cx="3311773" cy="2954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36722" y="2045166"/>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251380"/>
            <a:ext cx="6383712" cy="1169551"/>
          </a:xfrm>
          <a:prstGeom prst="rect">
            <a:avLst/>
          </a:prstGeom>
          <a:noFill/>
        </p:spPr>
        <p:txBody>
          <a:bodyPr wrap="square" rtlCol="0">
            <a:spAutoFit/>
          </a:bodyPr>
          <a:lstStyle/>
          <a:p>
            <a:r>
              <a:rPr lang="en-US" sz="1400" b="1" dirty="0"/>
              <a:t>A falling stone takes three seconds to reach the ground. From what height above the ground did the stone fall? </a:t>
            </a:r>
            <a:endParaRPr lang="en-US" sz="1400" b="1" dirty="0" smtClean="0"/>
          </a:p>
          <a:p>
            <a:endParaRPr lang="en-US" sz="1400" b="1" dirty="0"/>
          </a:p>
          <a:p>
            <a:r>
              <a:rPr lang="en-US" sz="1400" dirty="0"/>
              <a:t>Students should suppose that the initial velocity of the stone is zero. They should use the last equation of the theoretical background and solve the problem. </a:t>
            </a:r>
            <a:endParaRPr lang="es-CL" sz="1300" dirty="0"/>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xmlns="" val="3740873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276872"/>
            <a:ext cx="6544767"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04864"/>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3429000"/>
            <a:ext cx="2800350" cy="323850"/>
          </a:xfrm>
          <a:prstGeom prst="rect">
            <a:avLst/>
          </a:prstGeom>
        </p:spPr>
      </p:pic>
      <p:sp>
        <p:nvSpPr>
          <p:cNvPr id="15" name="2 Subtítulo"/>
          <p:cNvSpPr txBox="1">
            <a:spLocks/>
          </p:cNvSpPr>
          <p:nvPr/>
        </p:nvSpPr>
        <p:spPr>
          <a:xfrm>
            <a:off x="1555626" y="3517613"/>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771037"/>
            <a:ext cx="6544766" cy="954107"/>
          </a:xfrm>
          <a:prstGeom prst="rect">
            <a:avLst/>
          </a:prstGeom>
          <a:noFill/>
          <a:ln>
            <a:noFill/>
          </a:ln>
        </p:spPr>
        <p:txBody>
          <a:bodyPr wrap="square" rtlCol="0">
            <a:spAutoFit/>
          </a:bodyPr>
          <a:lstStyle/>
          <a:p>
            <a:r>
              <a:rPr lang="en-US" sz="1400" dirty="0"/>
              <a:t>Have you ever wondered why you don’t fly into space when you jump? It sounds like an absurd question, but it makes us realize that “something” keeps us on the ground and doesn’t let us escape. We see the same phenomenon when a table tennis or basketball bounces - they always reach a certain height and then fall back to the ground. </a:t>
            </a:r>
            <a:endParaRPr lang="es-CL"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18" name="1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4790535"/>
            <a:ext cx="6665153" cy="726697"/>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4648350"/>
            <a:ext cx="428625" cy="438150"/>
          </a:xfrm>
          <a:prstGeom prst="ellipse">
            <a:avLst/>
          </a:prstGeom>
        </p:spPr>
      </p:pic>
      <p:sp>
        <p:nvSpPr>
          <p:cNvPr id="21" name="20 CuadroTexto"/>
          <p:cNvSpPr txBox="1"/>
          <p:nvPr/>
        </p:nvSpPr>
        <p:spPr>
          <a:xfrm>
            <a:off x="1555627" y="4778568"/>
            <a:ext cx="6439454" cy="738664"/>
          </a:xfrm>
          <a:prstGeom prst="rect">
            <a:avLst/>
          </a:prstGeom>
          <a:noFill/>
        </p:spPr>
        <p:txBody>
          <a:bodyPr wrap="square" rtlCol="0">
            <a:spAutoFit/>
          </a:bodyPr>
          <a:lstStyle/>
          <a:p>
            <a:r>
              <a:rPr lang="en-US" sz="1400" b="1" dirty="0"/>
              <a:t>Suppose you jump as high as you can. How would you describe the feeling during </a:t>
            </a:r>
            <a:r>
              <a:rPr lang="en-US" sz="1400" b="1" dirty="0" smtClean="0"/>
              <a:t>each moment </a:t>
            </a:r>
            <a:r>
              <a:rPr lang="en-US" sz="1400" b="1" dirty="0"/>
              <a:t>of the jump, i.e. when you go up, when you reach the highest point and when </a:t>
            </a:r>
            <a:r>
              <a:rPr lang="en-US" sz="1400" b="1" dirty="0" smtClean="0"/>
              <a:t>you </a:t>
            </a:r>
            <a:r>
              <a:rPr lang="en-US" sz="1400" b="1" dirty="0"/>
              <a:t>go down again? </a:t>
            </a:r>
            <a:endParaRPr lang="es-CL" sz="1400" b="1" dirty="0"/>
          </a:p>
        </p:txBody>
      </p:sp>
      <p:pic>
        <p:nvPicPr>
          <p:cNvPr id="22" name="2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312" y="5711680"/>
            <a:ext cx="6665153" cy="597640"/>
          </a:xfrm>
          <a:prstGeom prst="rect">
            <a:avLst/>
          </a:prstGeom>
        </p:spPr>
      </p:pic>
      <p:pic>
        <p:nvPicPr>
          <p:cNvPr id="23" name="2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7001" y="5569494"/>
            <a:ext cx="428625" cy="438150"/>
          </a:xfrm>
          <a:prstGeom prst="ellipse">
            <a:avLst/>
          </a:prstGeom>
        </p:spPr>
      </p:pic>
      <p:sp>
        <p:nvSpPr>
          <p:cNvPr id="24" name="23 CuadroTexto"/>
          <p:cNvSpPr txBox="1"/>
          <p:nvPr/>
        </p:nvSpPr>
        <p:spPr>
          <a:xfrm>
            <a:off x="1567011" y="5733256"/>
            <a:ext cx="6364756" cy="523220"/>
          </a:xfrm>
          <a:prstGeom prst="rect">
            <a:avLst/>
          </a:prstGeom>
          <a:noFill/>
        </p:spPr>
        <p:txBody>
          <a:bodyPr wrap="none" rtlCol="0">
            <a:spAutoFit/>
          </a:bodyPr>
          <a:lstStyle/>
          <a:p>
            <a:r>
              <a:rPr lang="en-US" sz="1400" b="1" dirty="0"/>
              <a:t>How do you think it feels (physiologically) when a person jumps out of an airplane</a:t>
            </a:r>
            <a:r>
              <a:rPr lang="en-US" sz="1400" b="1" dirty="0" smtClean="0"/>
              <a:t>?</a:t>
            </a:r>
          </a:p>
          <a:p>
            <a:r>
              <a:rPr lang="en-US" sz="1400" b="1" dirty="0" smtClean="0"/>
              <a:t>Explain</a:t>
            </a:r>
            <a:r>
              <a:rPr lang="en-US" sz="1400" b="1" dirty="0"/>
              <a:t>. </a:t>
            </a:r>
            <a:endParaRPr lang="es-CL" sz="1400" b="1" dirty="0"/>
          </a:p>
        </p:txBody>
      </p:sp>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26" name="25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
        <p:nvSpPr>
          <p:cNvPr id="27" name="26 CuadroTexto"/>
          <p:cNvSpPr txBox="1"/>
          <p:nvPr/>
        </p:nvSpPr>
        <p:spPr>
          <a:xfrm>
            <a:off x="1555626" y="2276872"/>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a:t>
            </a:r>
            <a:r>
              <a:rPr lang="en-US" sz="1400" dirty="0" smtClean="0"/>
              <a:t>question</a:t>
            </a:r>
            <a:r>
              <a:rPr lang="en-US" sz="1400" dirty="0"/>
              <a:t>:</a:t>
            </a:r>
            <a:endParaRPr lang="es-CL" sz="1400" dirty="0"/>
          </a:p>
        </p:txBody>
      </p:sp>
      <p:pic>
        <p:nvPicPr>
          <p:cNvPr id="28" name="2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312" y="2936911"/>
            <a:ext cx="6665153" cy="636105"/>
          </a:xfrm>
          <a:prstGeom prst="rect">
            <a:avLst/>
          </a:prstGeom>
        </p:spPr>
      </p:pic>
      <p:pic>
        <p:nvPicPr>
          <p:cNvPr id="29" name="2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7001" y="2794726"/>
            <a:ext cx="428625" cy="438150"/>
          </a:xfrm>
          <a:prstGeom prst="ellipse">
            <a:avLst/>
          </a:prstGeom>
        </p:spPr>
      </p:pic>
      <p:sp>
        <p:nvSpPr>
          <p:cNvPr id="30" name="29 CuadroTexto"/>
          <p:cNvSpPr txBox="1"/>
          <p:nvPr/>
        </p:nvSpPr>
        <p:spPr>
          <a:xfrm>
            <a:off x="1567011" y="2996952"/>
            <a:ext cx="6432402" cy="523220"/>
          </a:xfrm>
          <a:prstGeom prst="rect">
            <a:avLst/>
          </a:prstGeom>
          <a:noFill/>
        </p:spPr>
        <p:txBody>
          <a:bodyPr wrap="none" rtlCol="0">
            <a:spAutoFit/>
          </a:bodyPr>
          <a:lstStyle/>
          <a:p>
            <a:r>
              <a:rPr lang="en-US" sz="1400" b="1" dirty="0"/>
              <a:t>How does the distance between an object and the ground vary when the object </a:t>
            </a:r>
            <a:r>
              <a:rPr lang="en-US" sz="1400" b="1" dirty="0" smtClean="0"/>
              <a:t>falls</a:t>
            </a:r>
          </a:p>
          <a:p>
            <a:r>
              <a:rPr lang="en-US" sz="1400" b="1" dirty="0" smtClean="0"/>
              <a:t>to </a:t>
            </a:r>
            <a:r>
              <a:rPr lang="en-US" sz="1400" b="1" dirty="0"/>
              <a:t>the ground and bounces? </a:t>
            </a:r>
            <a:endParaRPr lang="es-CL" sz="1400" b="1" dirty="0"/>
          </a:p>
        </p:txBody>
      </p:sp>
    </p:spTree>
    <p:extLst>
      <p:ext uri="{BB962C8B-B14F-4D97-AF65-F5344CB8AC3E}">
        <p14:creationId xmlns:p14="http://schemas.microsoft.com/office/powerpoint/2010/main" xmlns=""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351760" cy="2031325"/>
          </a:xfrm>
          <a:prstGeom prst="rect">
            <a:avLst/>
          </a:prstGeom>
          <a:noFill/>
        </p:spPr>
        <p:txBody>
          <a:bodyPr wrap="square" rtlCol="0">
            <a:spAutoFit/>
          </a:bodyPr>
          <a:lstStyle/>
          <a:p>
            <a:r>
              <a:rPr lang="en-US" sz="1400" dirty="0"/>
              <a:t>Objects that fall to the ground from different heights move differently from objects that change location on a surface. The first case is a type of motion called free fall and is an example of linear motion with constant acceleration. On a theoretical basis, no real object on earth describes this kind of movement, because we consider free fall to happen when gravity is the only force acting on the object. In this case, it would be independent of shape or mass and would occur only in a vacuum where there is no friction force. On earth, air (or any other gas or fluid) exerts friction force on the object, changing the conditions of the fall. Yet </a:t>
            </a:r>
            <a:r>
              <a:rPr lang="en-US" sz="1400" dirty="0" smtClean="0"/>
              <a:t>over a </a:t>
            </a:r>
            <a:r>
              <a:rPr lang="en-US" sz="1400" dirty="0"/>
              <a:t>short distance free fall activities, </a:t>
            </a:r>
            <a:r>
              <a:rPr lang="en-US" sz="1400" dirty="0" smtClean="0"/>
              <a:t>and this </a:t>
            </a:r>
            <a:r>
              <a:rPr lang="en-US" sz="1400" dirty="0"/>
              <a:t>friction force has minimal effect.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59449"/>
            <a:ext cx="6313686" cy="1169551"/>
          </a:xfrm>
          <a:prstGeom prst="rect">
            <a:avLst/>
          </a:prstGeom>
          <a:noFill/>
          <a:ln>
            <a:noFill/>
          </a:ln>
        </p:spPr>
        <p:txBody>
          <a:bodyPr wrap="square" rtlCol="0">
            <a:spAutoFit/>
          </a:bodyPr>
          <a:lstStyle/>
          <a:p>
            <a:r>
              <a:rPr lang="en-US" sz="1400" dirty="0"/>
              <a:t>The form of acceleration that occurs on objects in free fall is called </a:t>
            </a:r>
            <a:r>
              <a:rPr lang="en-US" sz="1400" b="1" dirty="0"/>
              <a:t>acceleration of gravity (g)</a:t>
            </a:r>
            <a:r>
              <a:rPr lang="en-US" sz="1400" dirty="0"/>
              <a:t>. Its magnitude is approximately 9.8 m/s2 and is a consequence of the force of gravity that attracts the object towards the center of the earth. An acceleration of 9.8 m/s2 means that the object will increase its velocity by 9.8 m/s each second, as shown in the figure below.</a:t>
            </a:r>
            <a:endParaRPr lang="es-CL"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453" y="3577099"/>
            <a:ext cx="3024683" cy="3038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7048822" cy="1600438"/>
          </a:xfrm>
          <a:prstGeom prst="rect">
            <a:avLst/>
          </a:prstGeom>
          <a:noFill/>
          <a:ln>
            <a:noFill/>
          </a:ln>
        </p:spPr>
        <p:txBody>
          <a:bodyPr wrap="square" rtlCol="0">
            <a:spAutoFit/>
          </a:bodyPr>
          <a:lstStyle/>
          <a:p>
            <a:r>
              <a:rPr lang="en-US" sz="1400" dirty="0"/>
              <a:t>The value of g will be positive for a body that moves toward the surface of earth, and negative as it moves away (e.g. on a vertical shot). </a:t>
            </a:r>
            <a:endParaRPr lang="en-US" sz="1400" dirty="0" smtClean="0"/>
          </a:p>
          <a:p>
            <a:endParaRPr lang="en-US" sz="1400" dirty="0"/>
          </a:p>
          <a:p>
            <a:r>
              <a:rPr lang="en-US" sz="1400" dirty="0"/>
              <a:t>The distance covered by an object in free fall is equal to the height (h). </a:t>
            </a:r>
            <a:endParaRPr lang="en-US" sz="1400" dirty="0" smtClean="0"/>
          </a:p>
          <a:p>
            <a:endParaRPr lang="en-US" sz="1400" dirty="0"/>
          </a:p>
          <a:p>
            <a:r>
              <a:rPr lang="en-US" sz="1400" dirty="0"/>
              <a:t>The formulas below represent the relationship between quantities involved in free fall: Initial velocity (V</a:t>
            </a:r>
            <a:r>
              <a:rPr lang="en-US" sz="800" dirty="0"/>
              <a:t>i</a:t>
            </a:r>
            <a:r>
              <a:rPr lang="en-US" sz="1400" dirty="0"/>
              <a:t>), final velocity (</a:t>
            </a:r>
            <a:r>
              <a:rPr lang="en-US" sz="1400" dirty="0" err="1"/>
              <a:t>V</a:t>
            </a:r>
            <a:r>
              <a:rPr lang="en-US" sz="800" dirty="0" err="1"/>
              <a:t>f</a:t>
            </a:r>
            <a:r>
              <a:rPr lang="en-US" sz="1400" dirty="0"/>
              <a:t>), acceleration of gravity (g), height (h) and time (t</a:t>
            </a:r>
            <a:r>
              <a:rPr lang="en-US" sz="1400" dirty="0" smtClean="0"/>
              <a:t>).</a:t>
            </a:r>
            <a:endParaRPr lang="en-US"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96803" y="3891557"/>
            <a:ext cx="1319213" cy="2417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8739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7" y="3296951"/>
            <a:ext cx="6665153" cy="852129"/>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3154766"/>
            <a:ext cx="428625" cy="438150"/>
          </a:xfrm>
          <a:prstGeom prst="ellipse">
            <a:avLst/>
          </a:prstGeom>
        </p:spPr>
      </p:pic>
      <p:sp>
        <p:nvSpPr>
          <p:cNvPr id="24" name="23 CuadroTexto"/>
          <p:cNvSpPr txBox="1"/>
          <p:nvPr/>
        </p:nvSpPr>
        <p:spPr>
          <a:xfrm>
            <a:off x="1555627" y="3356992"/>
            <a:ext cx="6328742" cy="738664"/>
          </a:xfrm>
          <a:prstGeom prst="rect">
            <a:avLst/>
          </a:prstGeom>
          <a:noFill/>
        </p:spPr>
        <p:txBody>
          <a:bodyPr wrap="square" rtlCol="0">
            <a:spAutoFit/>
          </a:bodyPr>
          <a:lstStyle/>
          <a:p>
            <a:r>
              <a:rPr lang="en-US" sz="1400" b="1" dirty="0"/>
              <a:t>Suppose having dropped a </a:t>
            </a:r>
            <a:r>
              <a:rPr lang="en-US" sz="1400" b="1" dirty="0" err="1"/>
              <a:t>ping-pong</a:t>
            </a:r>
            <a:r>
              <a:rPr lang="en-US" sz="1400" b="1" dirty="0"/>
              <a:t> ball you are able to measure the variation in the </a:t>
            </a:r>
            <a:r>
              <a:rPr lang="en-US" sz="1400" b="1" dirty="0" smtClean="0"/>
              <a:t>distance </a:t>
            </a:r>
            <a:r>
              <a:rPr lang="en-US" sz="1400" b="1" dirty="0"/>
              <a:t>as it moves downwards in free fall from the initial point. What would you expect </a:t>
            </a:r>
            <a:r>
              <a:rPr lang="en-US" sz="1400" b="1" dirty="0" smtClean="0"/>
              <a:t>the </a:t>
            </a:r>
            <a:r>
              <a:rPr lang="en-US" sz="1400" b="1" dirty="0"/>
              <a:t>variation in distance to be? </a:t>
            </a:r>
            <a:endParaRPr lang="es-CL" sz="1400" b="1"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xmlns="" val="293054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1077218"/>
          </a:xfrm>
          <a:prstGeom prst="rect">
            <a:avLst/>
          </a:prstGeom>
          <a:noFill/>
        </p:spPr>
        <p:txBody>
          <a:bodyPr wrap="square" rtlCol="0">
            <a:spAutoFit/>
          </a:bodyPr>
          <a:lstStyle/>
          <a:p>
            <a:r>
              <a:rPr lang="en-US" sz="1600" dirty="0"/>
              <a:t>Students will measure the variation in distance between a </a:t>
            </a:r>
            <a:r>
              <a:rPr lang="en-US" sz="1600" dirty="0" err="1"/>
              <a:t>ping-pong</a:t>
            </a:r>
            <a:r>
              <a:rPr lang="en-US" sz="1600" dirty="0"/>
              <a:t> ball dropped from a height of 1.5 m and the ground. They will analyze the data and calculate acceleration of gravity based on the empirical result to compare it with the information provided in the theoretical background. </a:t>
            </a:r>
            <a:endParaRPr lang="es-CL" sz="16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Free fall</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a:solidFill>
                  <a:schemeClr val="bg1">
                    <a:lumMod val="50000"/>
                  </a:schemeClr>
                </a:solidFill>
              </a:rPr>
              <a:t>Observing and analyzing the free fall motion of a </a:t>
            </a:r>
            <a:endParaRPr lang="en-US" sz="1050" dirty="0" smtClean="0">
              <a:solidFill>
                <a:schemeClr val="bg1">
                  <a:lumMod val="50000"/>
                </a:schemeClr>
              </a:solidFill>
            </a:endParaRPr>
          </a:p>
          <a:p>
            <a:r>
              <a:rPr lang="en-US" sz="1050" dirty="0" smtClean="0">
                <a:solidFill>
                  <a:schemeClr val="bg1">
                    <a:lumMod val="50000"/>
                  </a:schemeClr>
                </a:solidFill>
              </a:rPr>
              <a:t>bouncing </a:t>
            </a:r>
            <a:r>
              <a:rPr lang="en-US" sz="1050" dirty="0" err="1">
                <a:solidFill>
                  <a:schemeClr val="bg1">
                    <a:lumMod val="50000"/>
                  </a:schemeClr>
                </a:solidFill>
              </a:rPr>
              <a:t>ping-pong</a:t>
            </a:r>
            <a:r>
              <a:rPr lang="en-US" sz="1050" dirty="0">
                <a:solidFill>
                  <a:schemeClr val="bg1">
                    <a:lumMod val="50000"/>
                  </a:schemeClr>
                </a:solidFill>
              </a:rPr>
              <a:t> ball</a:t>
            </a:r>
            <a:endParaRPr lang="es-CL" sz="1050" dirty="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TotalTime>
  <Words>2311</Words>
  <Application>Microsoft Office PowerPoint</Application>
  <PresentationFormat>On-screen Show (4:3)</PresentationFormat>
  <Paragraphs>194</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159</cp:revision>
  <dcterms:created xsi:type="dcterms:W3CDTF">2012-09-11T15:34:37Z</dcterms:created>
  <dcterms:modified xsi:type="dcterms:W3CDTF">2013-02-13T12:05:40Z</dcterms:modified>
</cp:coreProperties>
</file>