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57" r:id="rId3"/>
    <p:sldId id="259" r:id="rId4"/>
    <p:sldId id="260" r:id="rId5"/>
    <p:sldId id="261" r:id="rId6"/>
    <p:sldId id="262" r:id="rId7"/>
    <p:sldId id="264" r:id="rId8"/>
    <p:sldId id="265" r:id="rId9"/>
    <p:sldId id="268" r:id="rId10"/>
    <p:sldId id="269" r:id="rId11"/>
    <p:sldId id="270" r:id="rId12"/>
    <p:sldId id="271" r:id="rId13"/>
    <p:sldId id="272" r:id="rId14"/>
    <p:sldId id="273" r:id="rId15"/>
    <p:sldId id="274" r:id="rId16"/>
    <p:sldId id="275" r:id="rId17"/>
    <p:sldId id="276" r:id="rId18"/>
    <p:sldId id="278" r:id="rId19"/>
    <p:sldId id="277" r:id="rId20"/>
    <p:sldId id="279" r:id="rId2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4194A5"/>
    <a:srgbClr val="39818F"/>
    <a:srgbClr val="47A1B3"/>
    <a:srgbClr val="3490A6"/>
    <a:srgbClr val="34A6A1"/>
    <a:srgbClr val="F7B047"/>
    <a:srgbClr val="F68426"/>
    <a:srgbClr val="ECA902"/>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2998" autoAdjust="0"/>
  </p:normalViewPr>
  <p:slideViewPr>
    <p:cSldViewPr>
      <p:cViewPr varScale="1">
        <p:scale>
          <a:sx n="65" d="100"/>
          <a:sy n="65" d="100"/>
        </p:scale>
        <p:origin x="-63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85459-4FA9-444F-A599-DE91D716DBD5}" type="datetimeFigureOut">
              <a:rPr lang="es-CL" smtClean="0"/>
              <a:pPr/>
              <a:t>13-02-2013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1CD9D-0D65-498A-9082-4944A21C7131}" type="slidenum">
              <a:rPr lang="es-CL" smtClean="0"/>
              <a:pPr/>
              <a:t>‹#›</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7311CD9D-0D65-498A-9082-4944A21C7131}" type="slidenum">
              <a:rPr lang="es-CL" smtClean="0"/>
              <a:pPr/>
              <a:t>1</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ortada pH_Página_01.jpg"/>
          <p:cNvPicPr>
            <a:picLocks noChangeAspect="1"/>
          </p:cNvPicPr>
          <p:nvPr/>
        </p:nvPicPr>
        <p:blipFill>
          <a:blip r:embed="rId3" cstate="print"/>
          <a:stretch>
            <a:fillRect/>
          </a:stretch>
        </p:blipFill>
        <p:spPr>
          <a:xfrm>
            <a:off x="535" y="0"/>
            <a:ext cx="9142929" cy="6858000"/>
          </a:xfrm>
          <a:prstGeom prst="rect">
            <a:avLst/>
          </a:prstGeom>
        </p:spPr>
      </p:pic>
      <p:sp>
        <p:nvSpPr>
          <p:cNvPr id="6" name="2 Subtítulo"/>
          <p:cNvSpPr txBox="1">
            <a:spLocks/>
          </p:cNvSpPr>
          <p:nvPr/>
        </p:nvSpPr>
        <p:spPr>
          <a:xfrm>
            <a:off x="4716016" y="1700808"/>
            <a:ext cx="3600400" cy="57606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2400" b="1" i="0" u="none" strike="noStrike" kern="1200" cap="none" spc="0" normalizeH="0" baseline="0" noProof="0" smtClean="0">
                <a:ln>
                  <a:noFill/>
                </a:ln>
                <a:solidFill>
                  <a:schemeClr val="bg1"/>
                </a:solidFill>
                <a:effectLst/>
                <a:uLnTx/>
                <a:uFillTx/>
                <a:latin typeface="+mj-lt"/>
                <a:ea typeface="+mn-ea"/>
                <a:cs typeface="+mn-cs"/>
              </a:rPr>
              <a:t>Acid Rain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2400" b="0" i="0" u="none" strike="noStrike" kern="1200" cap="none" spc="0" normalizeH="0" baseline="30000" noProof="0" dirty="0">
              <a:ln>
                <a:noFill/>
              </a:ln>
              <a:solidFill>
                <a:schemeClr val="bg1"/>
              </a:solidFill>
              <a:effectLst/>
              <a:uLnTx/>
              <a:uFillTx/>
              <a:latin typeface="Frutiger 55 Roman" pitchFamily="34" charset="0"/>
              <a:ea typeface="+mn-ea"/>
              <a:cs typeface="+mn-cs"/>
            </a:endParaRPr>
          </a:p>
        </p:txBody>
      </p:sp>
      <p:sp>
        <p:nvSpPr>
          <p:cNvPr id="7" name="6 CuadroTexto"/>
          <p:cNvSpPr txBox="1"/>
          <p:nvPr/>
        </p:nvSpPr>
        <p:spPr>
          <a:xfrm>
            <a:off x="5004048" y="2132856"/>
            <a:ext cx="3096344" cy="276999"/>
          </a:xfrm>
          <a:prstGeom prst="rect">
            <a:avLst/>
          </a:prstGeom>
          <a:noFill/>
        </p:spPr>
        <p:txBody>
          <a:bodyPr wrap="square" rtlCol="0">
            <a:spAutoFit/>
          </a:bodyPr>
          <a:lstStyle/>
          <a:p>
            <a:r>
              <a:rPr lang="en-US" sz="1200" dirty="0" smtClean="0">
                <a:solidFill>
                  <a:srgbClr val="FFFF66"/>
                </a:solidFill>
              </a:rPr>
              <a:t>Demonstrating the acid rain phenomenon</a:t>
            </a:r>
            <a:endParaRPr lang="es-CL" sz="1200" dirty="0" smtClean="0">
              <a:solidFill>
                <a:srgbClr val="FFFF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2831544"/>
          </a:xfrm>
          <a:prstGeom prst="rect">
            <a:avLst/>
          </a:prstGeom>
          <a:noFill/>
        </p:spPr>
        <p:txBody>
          <a:bodyPr wrap="square" rtlCol="0">
            <a:spAutoFit/>
          </a:bodyPr>
          <a:lstStyle/>
          <a:p>
            <a:r>
              <a:rPr lang="en-US" sz="1400" dirty="0" smtClean="0"/>
              <a:t>To collect measurements with the </a:t>
            </a:r>
            <a:r>
              <a:rPr lang="en-US" sz="1400" dirty="0" err="1" smtClean="0"/>
              <a:t>Labdisc</a:t>
            </a:r>
            <a:r>
              <a:rPr lang="en-US" sz="1400" dirty="0" smtClean="0"/>
              <a:t> and pH sensor, the </a:t>
            </a:r>
            <a:r>
              <a:rPr lang="en-US" sz="1400" dirty="0" err="1" smtClean="0"/>
              <a:t>Labdisc</a:t>
            </a:r>
            <a:r>
              <a:rPr lang="en-US" sz="1400" dirty="0" smtClean="0"/>
              <a:t> must be configured according to the following steps:</a:t>
            </a:r>
            <a:endParaRPr lang="es-CL" sz="1400" dirty="0" smtClean="0"/>
          </a:p>
          <a:p>
            <a:r>
              <a:rPr lang="en-US" sz="1500" dirty="0" smtClean="0"/>
              <a:t> </a:t>
            </a:r>
          </a:p>
          <a:p>
            <a:endParaRPr lang="es-CL" sz="1500" dirty="0" smtClean="0"/>
          </a:p>
          <a:p>
            <a:pPr lvl="0"/>
            <a:r>
              <a:rPr lang="en-US" sz="1500" dirty="0" smtClean="0"/>
              <a:t>Open the </a:t>
            </a:r>
            <a:r>
              <a:rPr lang="en-US" sz="1500" dirty="0" err="1" smtClean="0"/>
              <a:t>GlobiLab</a:t>
            </a:r>
            <a:r>
              <a:rPr lang="en-US" sz="1500" dirty="0" smtClean="0"/>
              <a:t> software and turn on the </a:t>
            </a:r>
            <a:r>
              <a:rPr lang="en-US" sz="1500" dirty="0" err="1" smtClean="0"/>
              <a:t>Labdisc</a:t>
            </a:r>
            <a:endParaRPr lang="en-US" sz="1500" dirty="0" smtClean="0"/>
          </a:p>
          <a:p>
            <a:pPr lvl="0"/>
            <a:endParaRPr lang="es-CL" sz="1500" dirty="0" smtClean="0"/>
          </a:p>
          <a:p>
            <a:pPr lvl="0"/>
            <a:r>
              <a:rPr lang="en-US" sz="1500" dirty="0" smtClean="0"/>
              <a:t>Click on the Bluetooth icon in the bottom right corner of the </a:t>
            </a:r>
            <a:r>
              <a:rPr lang="en-US" sz="1500" dirty="0" err="1" smtClean="0"/>
              <a:t>GlobiLab</a:t>
            </a:r>
            <a:r>
              <a:rPr lang="en-US" sz="1500" dirty="0" smtClean="0"/>
              <a:t> screen. Select the </a:t>
            </a:r>
            <a:r>
              <a:rPr lang="en-US" sz="1500" dirty="0" err="1" smtClean="0"/>
              <a:t>Labdisc</a:t>
            </a:r>
            <a:r>
              <a:rPr lang="en-US" sz="1500" dirty="0" smtClean="0"/>
              <a:t> you are using currently. Once the </a:t>
            </a:r>
            <a:r>
              <a:rPr lang="en-US" sz="1500" dirty="0" err="1" smtClean="0"/>
              <a:t>Labdisc</a:t>
            </a:r>
            <a:r>
              <a:rPr lang="en-US" sz="1500" dirty="0" smtClean="0"/>
              <a:t> has been recognized by the software, the icon will change from a grey to blue color</a:t>
            </a:r>
            <a:r>
              <a:rPr lang="es-CL" sz="1500" dirty="0" smtClean="0"/>
              <a:t>             </a:t>
            </a:r>
            <a:r>
              <a:rPr lang="en-US" sz="1500" dirty="0" smtClean="0"/>
              <a:t>.  If you prefer a USB connection follow the previous instruction clicking on the USB icon. You will see the same color change when the </a:t>
            </a:r>
            <a:r>
              <a:rPr lang="en-US" sz="1500" dirty="0" err="1" smtClean="0"/>
              <a:t>Labdisc</a:t>
            </a:r>
            <a:r>
              <a:rPr lang="en-US" sz="1500" dirty="0" smtClean="0"/>
              <a:t> is recognized             </a:t>
            </a:r>
            <a:r>
              <a:rPr lang="es-CL" sz="1500" dirty="0" smtClean="0"/>
              <a:t> </a:t>
            </a:r>
            <a:r>
              <a:rPr lang="en-US" sz="1500" dirty="0" smtClean="0"/>
              <a:t>.</a:t>
            </a:r>
            <a:endParaRPr lang="es-CL" sz="1500" dirty="0" smtClean="0"/>
          </a:p>
          <a:p>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4604543"/>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6136" y="5082133"/>
            <a:ext cx="533400" cy="219075"/>
          </a:xfrm>
          <a:prstGeom prst="rect">
            <a:avLst/>
          </a:prstGeom>
        </p:spPr>
      </p:pic>
      <p:sp>
        <p:nvSpPr>
          <p:cNvPr id="19"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756" y="2200500"/>
            <a:ext cx="6768752" cy="861774"/>
          </a:xfrm>
          <a:prstGeom prst="rect">
            <a:avLst/>
          </a:prstGeom>
          <a:noFill/>
        </p:spPr>
        <p:txBody>
          <a:bodyPr wrap="square" rtlCol="0">
            <a:spAutoFit/>
          </a:bodyPr>
          <a:lstStyle/>
          <a:p>
            <a:pPr lvl="0"/>
            <a:r>
              <a:rPr lang="en-US" sz="1600" dirty="0"/>
              <a:t>Click on </a:t>
            </a:r>
            <a:r>
              <a:rPr lang="en-US" sz="1600" dirty="0" smtClean="0"/>
              <a:t>       </a:t>
            </a:r>
            <a:r>
              <a:rPr lang="es-CL" sz="1600" dirty="0" smtClean="0"/>
              <a:t> </a:t>
            </a:r>
            <a:r>
              <a:rPr lang="en-US" sz="1600" dirty="0"/>
              <a:t>to configure the </a:t>
            </a:r>
            <a:r>
              <a:rPr lang="en-US" sz="1600" dirty="0" err="1"/>
              <a:t>Labdisc</a:t>
            </a:r>
            <a:r>
              <a:rPr lang="en-US" sz="1600" dirty="0"/>
              <a:t>. Select </a:t>
            </a:r>
            <a:r>
              <a:rPr lang="en-US" sz="1600" dirty="0" smtClean="0"/>
              <a:t>pH </a:t>
            </a:r>
            <a:r>
              <a:rPr lang="en-US" sz="1600" dirty="0"/>
              <a:t>in the “Logger Setup” window. </a:t>
            </a:r>
            <a:r>
              <a:rPr lang="en-US" sz="1600" dirty="0" smtClean="0"/>
              <a:t>Enter “1/Sec” for the </a:t>
            </a:r>
            <a:r>
              <a:rPr lang="en-US" sz="1600" dirty="0" smtClean="0"/>
              <a:t>sampling Rate </a:t>
            </a:r>
            <a:r>
              <a:rPr lang="en-US" sz="1600" dirty="0" smtClean="0"/>
              <a:t>and “1000” for Samples.</a:t>
            </a:r>
            <a:endParaRPr lang="es-CL" sz="1600" dirty="0"/>
          </a:p>
          <a:p>
            <a:endParaRPr lang="es-CL" sz="1600" dirty="0"/>
          </a:p>
        </p:txBody>
      </p:sp>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9836" y="2132856"/>
            <a:ext cx="386333" cy="362919"/>
          </a:xfrm>
          <a:prstGeom prst="rect">
            <a:avLst/>
          </a:prstGeom>
        </p:spPr>
      </p:pic>
      <p:sp>
        <p:nvSpPr>
          <p:cNvPr id="10" name="9 Elipse"/>
          <p:cNvSpPr/>
          <p:nvPr/>
        </p:nvSpPr>
        <p:spPr>
          <a:xfrm>
            <a:off x="10735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43608" y="2200500"/>
            <a:ext cx="276038" cy="307777"/>
          </a:xfrm>
          <a:prstGeom prst="rect">
            <a:avLst/>
          </a:prstGeom>
          <a:noFill/>
        </p:spPr>
        <p:txBody>
          <a:bodyPr wrap="none" rtlCol="0">
            <a:spAutoFit/>
          </a:bodyPr>
          <a:lstStyle/>
          <a:p>
            <a:r>
              <a:rPr lang="es-CL" sz="1400" dirty="0" smtClean="0"/>
              <a:t>3</a:t>
            </a:r>
          </a:p>
        </p:txBody>
      </p:sp>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21" name="20 Imagen" descr="Config.png"/>
          <p:cNvPicPr>
            <a:picLocks noChangeAspect="1"/>
          </p:cNvPicPr>
          <p:nvPr/>
        </p:nvPicPr>
        <p:blipFill>
          <a:blip r:embed="rId3" cstate="print"/>
          <a:stretch>
            <a:fillRect/>
          </a:stretch>
        </p:blipFill>
        <p:spPr>
          <a:xfrm>
            <a:off x="2627784" y="2852936"/>
            <a:ext cx="3384376" cy="3733410"/>
          </a:xfrm>
          <a:prstGeom prst="rect">
            <a:avLst/>
          </a:prstGeom>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830997"/>
          </a:xfrm>
          <a:prstGeom prst="rect">
            <a:avLst/>
          </a:prstGeom>
          <a:noFill/>
        </p:spPr>
        <p:txBody>
          <a:bodyPr wrap="square" rtlCol="0">
            <a:spAutoFit/>
          </a:bodyPr>
          <a:lstStyle/>
          <a:p>
            <a:pPr lvl="0"/>
            <a:r>
              <a:rPr lang="en-US" sz="1600" dirty="0"/>
              <a:t>Once you have finished the sensor configuration start measuring by </a:t>
            </a:r>
            <a:r>
              <a:rPr lang="en-US" sz="1600" dirty="0" smtClean="0"/>
              <a:t>clicking       </a:t>
            </a:r>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a:t>
            </a:r>
            <a:endParaRPr lang="es-CL" sz="1600" dirty="0"/>
          </a:p>
        </p:txBody>
      </p:sp>
      <p:pic>
        <p:nvPicPr>
          <p:cNvPr id="8" name="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86728" y="2744250"/>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59814" y="3220754"/>
            <a:ext cx="344434" cy="352262"/>
          </a:xfrm>
          <a:prstGeom prst="rect">
            <a:avLst/>
          </a:prstGeom>
        </p:spPr>
      </p:pic>
      <p:sp>
        <p:nvSpPr>
          <p:cNvPr id="10" name="9 Elipse"/>
          <p:cNvSpPr/>
          <p:nvPr/>
        </p:nvSpPr>
        <p:spPr>
          <a:xfrm>
            <a:off x="1037510" y="281701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02857" y="2766492"/>
            <a:ext cx="276038" cy="307777"/>
          </a:xfrm>
          <a:prstGeom prst="rect">
            <a:avLst/>
          </a:prstGeom>
          <a:noFill/>
        </p:spPr>
        <p:txBody>
          <a:bodyPr wrap="none" rtlCol="0">
            <a:spAutoFit/>
          </a:bodyPr>
          <a:lstStyle/>
          <a:p>
            <a:r>
              <a:rPr lang="es-CL" sz="1400" dirty="0" smtClean="0"/>
              <a:t>4</a:t>
            </a:r>
          </a:p>
        </p:txBody>
      </p:sp>
      <p:sp>
        <p:nvSpPr>
          <p:cNvPr id="12" name="11 Elipse"/>
          <p:cNvSpPr/>
          <p:nvPr/>
        </p:nvSpPr>
        <p:spPr>
          <a:xfrm>
            <a:off x="1037510" y="333550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1002857" y="3284984"/>
            <a:ext cx="276038" cy="307777"/>
          </a:xfrm>
          <a:prstGeom prst="rect">
            <a:avLst/>
          </a:prstGeom>
          <a:noFill/>
        </p:spPr>
        <p:txBody>
          <a:bodyPr wrap="none" rtlCol="0">
            <a:spAutoFit/>
          </a:bodyPr>
          <a:lstStyle/>
          <a:p>
            <a:r>
              <a:rPr lang="es-CL" sz="1400" dirty="0" smtClean="0"/>
              <a:t>5</a:t>
            </a:r>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3858338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331640" y="2492896"/>
            <a:ext cx="4547305" cy="3570208"/>
          </a:xfrm>
          <a:prstGeom prst="rect">
            <a:avLst/>
          </a:prstGeom>
          <a:noFill/>
        </p:spPr>
        <p:txBody>
          <a:bodyPr wrap="square" rtlCol="0">
            <a:spAutoFit/>
          </a:bodyPr>
          <a:lstStyle/>
          <a:p>
            <a:pPr lvl="0"/>
            <a:r>
              <a:rPr lang="en-US" sz="1600" dirty="0" smtClean="0"/>
              <a:t>Pour 50 </a:t>
            </a:r>
            <a:r>
              <a:rPr lang="en-US" sz="1600" dirty="0" err="1" smtClean="0"/>
              <a:t>mL.</a:t>
            </a:r>
            <a:r>
              <a:rPr lang="en-US" sz="1600" dirty="0" smtClean="0"/>
              <a:t> of distilled water in the beaker.</a:t>
            </a:r>
            <a:endParaRPr lang="es-CL" sz="1600" dirty="0" smtClean="0"/>
          </a:p>
          <a:p>
            <a:pPr lvl="0"/>
            <a:endParaRPr lang="en-US" sz="1600" dirty="0" smtClean="0"/>
          </a:p>
          <a:p>
            <a:pPr lvl="0"/>
            <a:r>
              <a:rPr lang="en-US" sz="1600" dirty="0" smtClean="0"/>
              <a:t>Enter the pH sensor without touching the sides or bottom of the beaker.</a:t>
            </a:r>
            <a:endParaRPr lang="es-CL" sz="1600" dirty="0" smtClean="0"/>
          </a:p>
          <a:p>
            <a:pPr lvl="0"/>
            <a:endParaRPr lang="en-US" sz="1600" dirty="0" smtClean="0"/>
          </a:p>
          <a:p>
            <a:pPr lvl="0"/>
            <a:r>
              <a:rPr lang="en-US" sz="1600" dirty="0" smtClean="0"/>
              <a:t>Start measurements and record the initial pH for a few seconds.</a:t>
            </a:r>
            <a:endParaRPr lang="es-CL" sz="1600" dirty="0" smtClean="0"/>
          </a:p>
          <a:p>
            <a:pPr lvl="0"/>
            <a:endParaRPr lang="en-US" sz="1600" dirty="0" smtClean="0"/>
          </a:p>
          <a:p>
            <a:pPr lvl="0"/>
            <a:r>
              <a:rPr lang="en-US" sz="1600" dirty="0" smtClean="0"/>
              <a:t>Blow into the water with the straw for one minute.</a:t>
            </a:r>
            <a:endParaRPr lang="es-CL" sz="1600" dirty="0" smtClean="0"/>
          </a:p>
          <a:p>
            <a:pPr lvl="0"/>
            <a:endParaRPr lang="en-US" sz="1600" dirty="0" smtClean="0"/>
          </a:p>
          <a:p>
            <a:pPr lvl="0"/>
            <a:r>
              <a:rPr lang="en-US" sz="1600" dirty="0" smtClean="0"/>
              <a:t>Continue measuring for one minute and then, stop </a:t>
            </a:r>
            <a:r>
              <a:rPr lang="en-US" sz="1600" dirty="0" err="1" smtClean="0"/>
              <a:t>Labdisc</a:t>
            </a:r>
            <a:r>
              <a:rPr lang="en-US" sz="1600" dirty="0" smtClean="0"/>
              <a:t>. </a:t>
            </a:r>
            <a:endParaRPr lang="es-CL" sz="1600" dirty="0" smtClean="0"/>
          </a:p>
          <a:p>
            <a:pPr lvl="0"/>
            <a:endParaRPr lang="es-CL" sz="1600" dirty="0"/>
          </a:p>
          <a:p>
            <a:endParaRPr lang="es-CL" dirty="0"/>
          </a:p>
        </p:txBody>
      </p:sp>
      <p:sp>
        <p:nvSpPr>
          <p:cNvPr id="7" name="6 Elipse"/>
          <p:cNvSpPr/>
          <p:nvPr/>
        </p:nvSpPr>
        <p:spPr>
          <a:xfrm>
            <a:off x="1115616" y="2564904"/>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8" name="7 CuadroTexto"/>
          <p:cNvSpPr txBox="1"/>
          <p:nvPr/>
        </p:nvSpPr>
        <p:spPr>
          <a:xfrm>
            <a:off x="971600" y="2492896"/>
            <a:ext cx="420054" cy="307777"/>
          </a:xfrm>
          <a:prstGeom prst="rect">
            <a:avLst/>
          </a:prstGeom>
          <a:noFill/>
        </p:spPr>
        <p:txBody>
          <a:bodyPr wrap="square" rtlCol="0">
            <a:spAutoFit/>
          </a:bodyPr>
          <a:lstStyle/>
          <a:p>
            <a:r>
              <a:rPr lang="es-CL" sz="1400" dirty="0" smtClean="0"/>
              <a:t>   1</a:t>
            </a:r>
          </a:p>
        </p:txBody>
      </p:sp>
      <p:sp>
        <p:nvSpPr>
          <p:cNvPr id="9" name="8 Elipse"/>
          <p:cNvSpPr/>
          <p:nvPr/>
        </p:nvSpPr>
        <p:spPr>
          <a:xfrm>
            <a:off x="1115616" y="306896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0" name="9 CuadroTexto"/>
          <p:cNvSpPr txBox="1"/>
          <p:nvPr/>
        </p:nvSpPr>
        <p:spPr>
          <a:xfrm>
            <a:off x="1043608" y="2996952"/>
            <a:ext cx="360040" cy="307777"/>
          </a:xfrm>
          <a:prstGeom prst="rect">
            <a:avLst/>
          </a:prstGeom>
          <a:noFill/>
        </p:spPr>
        <p:txBody>
          <a:bodyPr wrap="square" rtlCol="0">
            <a:spAutoFit/>
          </a:bodyPr>
          <a:lstStyle/>
          <a:p>
            <a:r>
              <a:rPr lang="es-CL" sz="1400" dirty="0" smtClean="0"/>
              <a:t> 2</a:t>
            </a:r>
          </a:p>
        </p:txBody>
      </p:sp>
      <p:sp>
        <p:nvSpPr>
          <p:cNvPr id="1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14" name="13 Elipse"/>
          <p:cNvSpPr/>
          <p:nvPr/>
        </p:nvSpPr>
        <p:spPr>
          <a:xfrm>
            <a:off x="1115616" y="378904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8" name="17 Elipse"/>
          <p:cNvSpPr/>
          <p:nvPr/>
        </p:nvSpPr>
        <p:spPr>
          <a:xfrm>
            <a:off x="1115616" y="450912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9" name="18 Elipse"/>
          <p:cNvSpPr/>
          <p:nvPr/>
        </p:nvSpPr>
        <p:spPr>
          <a:xfrm>
            <a:off x="1115616" y="5013176"/>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20" name="19 CuadroTexto"/>
          <p:cNvSpPr txBox="1"/>
          <p:nvPr/>
        </p:nvSpPr>
        <p:spPr>
          <a:xfrm>
            <a:off x="1043608" y="3717032"/>
            <a:ext cx="360040" cy="307777"/>
          </a:xfrm>
          <a:prstGeom prst="rect">
            <a:avLst/>
          </a:prstGeom>
          <a:noFill/>
        </p:spPr>
        <p:txBody>
          <a:bodyPr wrap="square" rtlCol="0">
            <a:spAutoFit/>
          </a:bodyPr>
          <a:lstStyle/>
          <a:p>
            <a:r>
              <a:rPr lang="es-CL" sz="1400" dirty="0" smtClean="0"/>
              <a:t> 3</a:t>
            </a:r>
          </a:p>
        </p:txBody>
      </p:sp>
      <p:sp>
        <p:nvSpPr>
          <p:cNvPr id="21" name="20 CuadroTexto"/>
          <p:cNvSpPr txBox="1"/>
          <p:nvPr/>
        </p:nvSpPr>
        <p:spPr>
          <a:xfrm>
            <a:off x="1043608" y="4437112"/>
            <a:ext cx="360040" cy="307777"/>
          </a:xfrm>
          <a:prstGeom prst="rect">
            <a:avLst/>
          </a:prstGeom>
          <a:noFill/>
        </p:spPr>
        <p:txBody>
          <a:bodyPr wrap="square" rtlCol="0">
            <a:spAutoFit/>
          </a:bodyPr>
          <a:lstStyle/>
          <a:p>
            <a:r>
              <a:rPr lang="es-CL" sz="1400" dirty="0" smtClean="0"/>
              <a:t> 4</a:t>
            </a:r>
          </a:p>
        </p:txBody>
      </p:sp>
      <p:sp>
        <p:nvSpPr>
          <p:cNvPr id="22" name="21 CuadroTexto"/>
          <p:cNvSpPr txBox="1"/>
          <p:nvPr/>
        </p:nvSpPr>
        <p:spPr>
          <a:xfrm>
            <a:off x="1043608" y="4941168"/>
            <a:ext cx="360040" cy="307777"/>
          </a:xfrm>
          <a:prstGeom prst="rect">
            <a:avLst/>
          </a:prstGeom>
          <a:noFill/>
        </p:spPr>
        <p:txBody>
          <a:bodyPr wrap="square" rtlCol="0">
            <a:spAutoFit/>
          </a:bodyPr>
          <a:lstStyle/>
          <a:p>
            <a:r>
              <a:rPr lang="es-CL" sz="1400" dirty="0" smtClean="0"/>
              <a:t> 5</a:t>
            </a:r>
          </a:p>
        </p:txBody>
      </p:sp>
      <p:pic>
        <p:nvPicPr>
          <p:cNvPr id="3" name="Picture 2" descr="C:\Users\ciencias\Desktop\ilustracion 2.2.jpg"/>
          <p:cNvPicPr>
            <a:picLocks noChangeAspect="1" noChangeArrowheads="1"/>
          </p:cNvPicPr>
          <p:nvPr/>
        </p:nvPicPr>
        <p:blipFill>
          <a:blip r:embed="rId3" cstate="print"/>
          <a:srcRect/>
          <a:stretch>
            <a:fillRect/>
          </a:stretch>
        </p:blipFill>
        <p:spPr bwMode="auto">
          <a:xfrm>
            <a:off x="5796136" y="2204864"/>
            <a:ext cx="3347864" cy="4332530"/>
          </a:xfrm>
          <a:prstGeom prst="rect">
            <a:avLst/>
          </a:prstGeom>
          <a:noFill/>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547664" y="2780928"/>
            <a:ext cx="6480720" cy="2031325"/>
          </a:xfrm>
          <a:prstGeom prst="rect">
            <a:avLst/>
          </a:prstGeom>
          <a:noFill/>
        </p:spPr>
        <p:txBody>
          <a:bodyPr wrap="square" rtlCol="0">
            <a:spAutoFit/>
          </a:bodyPr>
          <a:lstStyle/>
          <a:p>
            <a:r>
              <a:rPr lang="en-US" sz="1400" dirty="0" smtClean="0"/>
              <a:t>Select a line graph</a:t>
            </a:r>
            <a:r>
              <a:rPr lang="es-CL" sz="1400" dirty="0" smtClean="0"/>
              <a:t>              </a:t>
            </a:r>
            <a:r>
              <a:rPr lang="en-US" sz="1400" dirty="0" smtClean="0"/>
              <a:t>from the </a:t>
            </a:r>
            <a:r>
              <a:rPr lang="en-US" sz="1400" dirty="0" err="1" smtClean="0"/>
              <a:t>GlobiLab</a:t>
            </a:r>
            <a:r>
              <a:rPr lang="en-US" sz="1400" dirty="0" smtClean="0"/>
              <a:t> menu to show the experiment results.</a:t>
            </a:r>
          </a:p>
          <a:p>
            <a:endParaRPr lang="en-US" sz="1400" dirty="0" smtClean="0"/>
          </a:p>
          <a:p>
            <a:endParaRPr lang="es-CL" sz="1400" dirty="0" smtClean="0"/>
          </a:p>
          <a:p>
            <a:r>
              <a:rPr lang="en-US" sz="1400" dirty="0" smtClean="0"/>
              <a:t>Then, label parts of the curve according to the experimental stages with the  </a:t>
            </a:r>
            <a:r>
              <a:rPr lang="es-CL" sz="1400" dirty="0" smtClean="0"/>
              <a:t> </a:t>
            </a:r>
            <a:r>
              <a:rPr lang="en-US" sz="1400" dirty="0" smtClean="0"/>
              <a:t>       tool.</a:t>
            </a:r>
            <a:endParaRPr lang="es-CL" sz="1400" dirty="0" smtClean="0"/>
          </a:p>
          <a:p>
            <a:endParaRPr lang="en-US" sz="1400" dirty="0" smtClean="0"/>
          </a:p>
          <a:p>
            <a:endParaRPr lang="en-US" sz="1400" dirty="0" smtClean="0"/>
          </a:p>
          <a:p>
            <a:r>
              <a:rPr lang="en-US" sz="1400" dirty="0" smtClean="0"/>
              <a:t>After that, show pH values from the initial and final states with the markers, by  clicking on every section.     </a:t>
            </a:r>
            <a:endParaRPr lang="es-CL" sz="1400" dirty="0" smtClean="0"/>
          </a:p>
          <a:p>
            <a:endParaRPr lang="es-CL" sz="1400" dirty="0"/>
          </a:p>
        </p:txBody>
      </p:sp>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92280" y="3356992"/>
            <a:ext cx="371475" cy="352425"/>
          </a:xfrm>
          <a:prstGeom prst="rect">
            <a:avLst/>
          </a:prstGeom>
        </p:spPr>
      </p:pic>
      <p:sp>
        <p:nvSpPr>
          <p:cNvPr id="11" name="10 Elipse"/>
          <p:cNvSpPr/>
          <p:nvPr/>
        </p:nvSpPr>
        <p:spPr>
          <a:xfrm>
            <a:off x="1302963" y="2831451"/>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2" name="11 CuadroTexto"/>
          <p:cNvSpPr txBox="1"/>
          <p:nvPr/>
        </p:nvSpPr>
        <p:spPr>
          <a:xfrm>
            <a:off x="1273058" y="2780928"/>
            <a:ext cx="276038" cy="307777"/>
          </a:xfrm>
          <a:prstGeom prst="rect">
            <a:avLst/>
          </a:prstGeom>
          <a:noFill/>
        </p:spPr>
        <p:txBody>
          <a:bodyPr wrap="none" rtlCol="0">
            <a:spAutoFit/>
          </a:bodyPr>
          <a:lstStyle/>
          <a:p>
            <a:r>
              <a:rPr lang="es-CL" sz="1400" dirty="0" smtClean="0"/>
              <a:t>1</a:t>
            </a:r>
          </a:p>
        </p:txBody>
      </p:sp>
      <p:sp>
        <p:nvSpPr>
          <p:cNvPr id="13" name="12 Elipse"/>
          <p:cNvSpPr/>
          <p:nvPr/>
        </p:nvSpPr>
        <p:spPr>
          <a:xfrm>
            <a:off x="1332868" y="3479523"/>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4" name="13 CuadroTexto"/>
          <p:cNvSpPr txBox="1"/>
          <p:nvPr/>
        </p:nvSpPr>
        <p:spPr>
          <a:xfrm>
            <a:off x="1302963" y="3429000"/>
            <a:ext cx="276038" cy="307777"/>
          </a:xfrm>
          <a:prstGeom prst="rect">
            <a:avLst/>
          </a:prstGeom>
          <a:noFill/>
        </p:spPr>
        <p:txBody>
          <a:bodyPr wrap="none" rtlCol="0">
            <a:spAutoFit/>
          </a:bodyPr>
          <a:lstStyle/>
          <a:p>
            <a:r>
              <a:rPr lang="es-CL" sz="1400" dirty="0" smtClean="0"/>
              <a:t>2</a:t>
            </a:r>
          </a:p>
        </p:txBody>
      </p:sp>
      <p:sp>
        <p:nvSpPr>
          <p:cNvPr id="15" name="14 Elipse"/>
          <p:cNvSpPr/>
          <p:nvPr/>
        </p:nvSpPr>
        <p:spPr>
          <a:xfrm>
            <a:off x="1331640" y="4077072"/>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CuadroTexto"/>
          <p:cNvSpPr txBox="1"/>
          <p:nvPr/>
        </p:nvSpPr>
        <p:spPr>
          <a:xfrm>
            <a:off x="1259632" y="4005064"/>
            <a:ext cx="348046" cy="307777"/>
          </a:xfrm>
          <a:prstGeom prst="rect">
            <a:avLst/>
          </a:prstGeom>
          <a:noFill/>
        </p:spPr>
        <p:txBody>
          <a:bodyPr wrap="square" rtlCol="0">
            <a:spAutoFit/>
          </a:bodyPr>
          <a:lstStyle/>
          <a:p>
            <a:r>
              <a:rPr lang="es-CL" sz="1400" dirty="0" smtClean="0"/>
              <a:t> 3</a:t>
            </a:r>
          </a:p>
        </p:txBody>
      </p:sp>
      <p:sp>
        <p:nvSpPr>
          <p:cNvPr id="19"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21" name="20 Imagen"/>
          <p:cNvPicPr/>
          <p:nvPr/>
        </p:nvPicPr>
        <p:blipFill>
          <a:blip r:embed="rId4" cstate="print"/>
          <a:srcRect/>
          <a:stretch>
            <a:fillRect/>
          </a:stretch>
        </p:blipFill>
        <p:spPr bwMode="auto">
          <a:xfrm>
            <a:off x="2987824" y="2780928"/>
            <a:ext cx="498743" cy="347511"/>
          </a:xfrm>
          <a:prstGeom prst="rect">
            <a:avLst/>
          </a:prstGeom>
          <a:noFill/>
          <a:ln w="9525">
            <a:noFill/>
            <a:miter lim="800000"/>
            <a:headEnd/>
            <a:tailEnd/>
          </a:ln>
        </p:spPr>
      </p:pic>
      <p:pic>
        <p:nvPicPr>
          <p:cNvPr id="22" name="21 Imagen"/>
          <p:cNvPicPr/>
          <p:nvPr/>
        </p:nvPicPr>
        <p:blipFill>
          <a:blip r:embed="rId5" cstate="print"/>
          <a:srcRect/>
          <a:stretch>
            <a:fillRect/>
          </a:stretch>
        </p:blipFill>
        <p:spPr bwMode="auto">
          <a:xfrm>
            <a:off x="7380312" y="4005064"/>
            <a:ext cx="345212" cy="332687"/>
          </a:xfrm>
          <a:prstGeom prst="rect">
            <a:avLst/>
          </a:prstGeom>
          <a:noFill/>
          <a:ln w="9525">
            <a:noFill/>
            <a:miter lim="800000"/>
            <a:headEnd/>
            <a:tailEnd/>
          </a:ln>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47664" y="2708920"/>
            <a:ext cx="6267450" cy="432048"/>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9632" y="2636912"/>
            <a:ext cx="519380" cy="432048"/>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6" y="2780928"/>
            <a:ext cx="5729266" cy="307777"/>
          </a:xfrm>
          <a:prstGeom prst="rect">
            <a:avLst/>
          </a:prstGeom>
          <a:noFill/>
        </p:spPr>
        <p:txBody>
          <a:bodyPr wrap="square" rtlCol="0">
            <a:spAutoFit/>
          </a:bodyPr>
          <a:lstStyle/>
          <a:p>
            <a:pPr lvl="0" fontAlgn="base">
              <a:spcBef>
                <a:spcPct val="0"/>
              </a:spcBef>
              <a:spcAft>
                <a:spcPct val="0"/>
              </a:spcAft>
            </a:pPr>
            <a:r>
              <a:rPr lang="en-US" sz="1400" b="1" dirty="0" smtClean="0">
                <a:latin typeface="Calibri" pitchFamily="34" charset="0"/>
                <a:ea typeface="Calibri" pitchFamily="34" charset="0"/>
                <a:cs typeface="Arial" pitchFamily="34" charset="0"/>
              </a:rPr>
              <a:t>Was your hypothesis proved? Explain.</a:t>
            </a:r>
            <a:endParaRPr lang="es-CL" sz="1050" dirty="0" smtClean="0">
              <a:latin typeface="Arial" pitchFamily="34" charset="0"/>
              <a:cs typeface="Arial" pitchFamily="34" charset="0"/>
            </a:endParaRPr>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3645024"/>
            <a:ext cx="6267450" cy="432047"/>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31640" y="3573016"/>
            <a:ext cx="504825" cy="447675"/>
          </a:xfrm>
          <a:prstGeom prst="rect">
            <a:avLst/>
          </a:prstGeom>
        </p:spPr>
      </p:pic>
      <p:sp>
        <p:nvSpPr>
          <p:cNvPr id="14" name="13 CuadroTexto"/>
          <p:cNvSpPr txBox="1"/>
          <p:nvPr/>
        </p:nvSpPr>
        <p:spPr>
          <a:xfrm>
            <a:off x="1835696" y="3717032"/>
            <a:ext cx="5977707"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latin typeface="Calibri" pitchFamily="34" charset="0"/>
                <a:ea typeface="Calibri" pitchFamily="34" charset="0"/>
                <a:cs typeface="Arial" pitchFamily="34" charset="0"/>
              </a:rPr>
              <a:t>What effect was caused by blowing air into the water? </a:t>
            </a:r>
            <a:endParaRPr lang="es-CL" sz="1050" dirty="0" smtClean="0">
              <a:latin typeface="Arial" pitchFamily="34" charset="0"/>
              <a:cs typeface="Arial" pitchFamily="34" charset="0"/>
            </a:endParaRPr>
          </a:p>
        </p:txBody>
      </p:sp>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581128"/>
            <a:ext cx="6267450" cy="484311"/>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31640" y="4509120"/>
            <a:ext cx="504825" cy="447675"/>
          </a:xfrm>
          <a:prstGeom prst="rect">
            <a:avLst/>
          </a:prstGeom>
        </p:spPr>
      </p:pic>
      <p:sp>
        <p:nvSpPr>
          <p:cNvPr id="17" name="16 CuadroTexto"/>
          <p:cNvSpPr txBox="1"/>
          <p:nvPr/>
        </p:nvSpPr>
        <p:spPr>
          <a:xfrm>
            <a:off x="1835696" y="4653136"/>
            <a:ext cx="5977707"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latin typeface="Calibri" pitchFamily="34" charset="0"/>
                <a:ea typeface="Calibri" pitchFamily="34" charset="0"/>
                <a:cs typeface="Arial" pitchFamily="34" charset="0"/>
              </a:rPr>
              <a:t>What happened to the pH change when you stopped blowing? </a:t>
            </a:r>
            <a:endParaRPr lang="en-US" sz="2400" dirty="0" smtClean="0">
              <a:latin typeface="Arial" pitchFamily="34" charset="0"/>
              <a:cs typeface="Arial" pitchFamily="34" charset="0"/>
            </a:endParaRPr>
          </a:p>
        </p:txBody>
      </p:sp>
      <p:sp>
        <p:nvSpPr>
          <p:cNvPr id="23"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1449309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1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13" name="12 Imagen" descr="Graph.jpg"/>
          <p:cNvPicPr>
            <a:picLocks noChangeAspect="1"/>
          </p:cNvPicPr>
          <p:nvPr/>
        </p:nvPicPr>
        <p:blipFill>
          <a:blip r:embed="rId3" cstate="print"/>
          <a:stretch>
            <a:fillRect/>
          </a:stretch>
        </p:blipFill>
        <p:spPr>
          <a:xfrm>
            <a:off x="1763688" y="2852936"/>
            <a:ext cx="5508104" cy="3672846"/>
          </a:xfrm>
          <a:prstGeom prst="rect">
            <a:avLst/>
          </a:prstGeom>
        </p:spPr>
      </p:pic>
    </p:spTree>
    <p:extLst>
      <p:ext uri="{BB962C8B-B14F-4D97-AF65-F5344CB8AC3E}">
        <p14:creationId xmlns:p14="http://schemas.microsoft.com/office/powerpoint/2010/main" xmlns="" val="4042537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218" y="2598385"/>
            <a:ext cx="6267450"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5208"/>
          <a:stretch/>
        </p:blipFill>
        <p:spPr>
          <a:xfrm>
            <a:off x="1043608" y="2338205"/>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01687" y="2420888"/>
            <a:ext cx="5729266" cy="1369606"/>
          </a:xfrm>
          <a:prstGeom prst="rect">
            <a:avLst/>
          </a:prstGeom>
          <a:noFill/>
        </p:spPr>
        <p:txBody>
          <a:bodyPr wrap="square" rtlCol="0">
            <a:spAutoFit/>
          </a:bodyPr>
          <a:lstStyle/>
          <a:p>
            <a:r>
              <a:rPr lang="en-US" sz="1400" b="1" dirty="0" smtClean="0"/>
              <a:t>What does the pH decrement depend on? </a:t>
            </a:r>
            <a:endParaRPr lang="es-CL" sz="1400" dirty="0" smtClean="0"/>
          </a:p>
          <a:p>
            <a:endParaRPr lang="en-US" sz="1300" dirty="0"/>
          </a:p>
          <a:p>
            <a:pPr algn="just"/>
            <a:r>
              <a:rPr lang="en-US" sz="1400" dirty="0" smtClean="0"/>
              <a:t>Students should point out that the pH decreases due to dissolution of carbon dioxide in water. The pH decrement is directly related to available CO</a:t>
            </a:r>
            <a:r>
              <a:rPr lang="en-US" sz="1400" baseline="-25000" dirty="0" smtClean="0"/>
              <a:t>2</a:t>
            </a:r>
            <a:r>
              <a:rPr lang="en-US" sz="1400" dirty="0" smtClean="0"/>
              <a:t> which depends on the time spent blowing into the water. </a:t>
            </a:r>
            <a:endParaRPr lang="es-CL" sz="1400" dirty="0" smtClean="0"/>
          </a:p>
          <a:p>
            <a:endParaRPr lang="es-CL" sz="1400"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218" y="4065188"/>
            <a:ext cx="6267450" cy="1308027"/>
          </a:xfrm>
          <a:prstGeom prst="rect">
            <a:avLst/>
          </a:prstGeom>
        </p:spPr>
      </p:pic>
      <p:pic>
        <p:nvPicPr>
          <p:cNvPr id="12" name="11 Imagen"/>
          <p:cNvPicPr>
            <a:picLocks noChangeAspect="1"/>
          </p:cNvPicPr>
          <p:nvPr/>
        </p:nvPicPr>
        <p:blipFill rotWithShape="1">
          <a:blip r:embed="rId3" cstate="print">
            <a:extLst>
              <a:ext uri="{28A0092B-C50C-407E-A947-70E740481C1C}">
                <a14:useLocalDpi xmlns:a14="http://schemas.microsoft.com/office/drawing/2010/main" xmlns="" val="0"/>
              </a:ext>
            </a:extLst>
          </a:blip>
          <a:srcRect b="5208"/>
          <a:stretch/>
        </p:blipFill>
        <p:spPr>
          <a:xfrm>
            <a:off x="1043608" y="3805009"/>
            <a:ext cx="6629400" cy="433388"/>
          </a:xfrm>
          <a:prstGeom prst="rect">
            <a:avLst/>
          </a:prstGeom>
        </p:spPr>
      </p:pic>
      <p:sp>
        <p:nvSpPr>
          <p:cNvPr id="13" name="12 CuadroTexto"/>
          <p:cNvSpPr txBox="1"/>
          <p:nvPr/>
        </p:nvSpPr>
        <p:spPr>
          <a:xfrm>
            <a:off x="1625547" y="3873996"/>
            <a:ext cx="5729266" cy="1585049"/>
          </a:xfrm>
          <a:prstGeom prst="rect">
            <a:avLst/>
          </a:prstGeom>
          <a:noFill/>
        </p:spPr>
        <p:txBody>
          <a:bodyPr wrap="square" rtlCol="0">
            <a:spAutoFit/>
          </a:bodyPr>
          <a:lstStyle/>
          <a:p>
            <a:r>
              <a:rPr lang="en-US" sz="1400" b="1" dirty="0" smtClean="0"/>
              <a:t>Why didn’t the pH reach the original value after the experiment?</a:t>
            </a:r>
            <a:endParaRPr lang="es-CL" sz="1400" dirty="0" smtClean="0"/>
          </a:p>
          <a:p>
            <a:endParaRPr lang="en-US" sz="1300" dirty="0"/>
          </a:p>
          <a:p>
            <a:pPr algn="just"/>
            <a:r>
              <a:rPr lang="en-US" sz="1400" dirty="0" smtClean="0"/>
              <a:t>Students should infer from the experiment that the dissolved carbon dioxide reacts to water and oxygen which comes from the blown air producing a carbonic acid solution. They could support their proposals by going over the theoretical background.</a:t>
            </a:r>
            <a:endParaRPr lang="es-CL" sz="1400" dirty="0" smtClean="0"/>
          </a:p>
          <a:p>
            <a:pPr algn="just"/>
            <a:endParaRPr lang="es-CL" sz="1400" dirty="0"/>
          </a:p>
        </p:txBody>
      </p:sp>
      <p:sp>
        <p:nvSpPr>
          <p:cNvPr id="14"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218" y="2609060"/>
            <a:ext cx="6267450" cy="1251988"/>
          </a:xfrm>
          <a:prstGeom prst="rect">
            <a:avLst/>
          </a:prstGeom>
        </p:spPr>
      </p:pic>
      <p:pic>
        <p:nvPicPr>
          <p:cNvPr id="4"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5208"/>
          <a:stretch/>
        </p:blipFill>
        <p:spPr>
          <a:xfrm>
            <a:off x="1043608" y="2348880"/>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01686" y="2431563"/>
            <a:ext cx="5835755" cy="1369606"/>
          </a:xfrm>
          <a:prstGeom prst="rect">
            <a:avLst/>
          </a:prstGeom>
          <a:noFill/>
        </p:spPr>
        <p:txBody>
          <a:bodyPr wrap="square" rtlCol="0">
            <a:spAutoFit/>
          </a:bodyPr>
          <a:lstStyle/>
          <a:p>
            <a:r>
              <a:rPr lang="en-US" sz="1400" b="1" dirty="0" smtClean="0"/>
              <a:t>How can you relate this experiment to what happen on Earth? </a:t>
            </a:r>
            <a:endParaRPr lang="es-CL" sz="1400" dirty="0" smtClean="0"/>
          </a:p>
          <a:p>
            <a:endParaRPr lang="en-US" sz="1300" dirty="0"/>
          </a:p>
          <a:p>
            <a:r>
              <a:rPr lang="en-US" sz="1400" dirty="0" smtClean="0"/>
              <a:t>Students should indicate that the acidification of water due to dissolved CO</a:t>
            </a:r>
            <a:r>
              <a:rPr lang="en-US" sz="1400" baseline="-25000" dirty="0" smtClean="0"/>
              <a:t>2</a:t>
            </a:r>
            <a:r>
              <a:rPr lang="en-US" sz="1400" dirty="0" smtClean="0"/>
              <a:t> as a result of the experiment is similar to atmospheric dissolution of industrial gases. It is important to relate the acidity degree to the concentration of this kind of pollution.</a:t>
            </a:r>
            <a:endParaRPr lang="es-CL" sz="1400" dirty="0"/>
          </a:p>
        </p:txBody>
      </p:sp>
      <p:sp>
        <p:nvSpPr>
          <p:cNvPr id="1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1218" y="2681068"/>
            <a:ext cx="6267450" cy="1179980"/>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492896"/>
            <a:ext cx="5996982" cy="1331134"/>
          </a:xfrm>
          <a:prstGeom prst="rect">
            <a:avLst/>
          </a:prstGeom>
          <a:noFill/>
        </p:spPr>
        <p:txBody>
          <a:bodyPr wrap="square" rtlCol="0">
            <a:spAutoFit/>
          </a:bodyPr>
          <a:lstStyle/>
          <a:p>
            <a:r>
              <a:rPr lang="en-US" sz="1400" b="1" dirty="0" smtClean="0"/>
              <a:t>How would you evaluate the atmospheric contamination level in your city?</a:t>
            </a:r>
            <a:endParaRPr lang="es-CL" sz="1400" dirty="0" smtClean="0"/>
          </a:p>
          <a:p>
            <a:r>
              <a:rPr lang="en-US" sz="1400" dirty="0" smtClean="0"/>
              <a:t> </a:t>
            </a:r>
            <a:endParaRPr lang="es-CL" sz="1400" dirty="0" smtClean="0"/>
          </a:p>
          <a:p>
            <a:endParaRPr lang="en-US" sz="1050" dirty="0" smtClean="0"/>
          </a:p>
          <a:p>
            <a:pPr algn="just"/>
            <a:r>
              <a:rPr lang="en-US" sz="1400" dirty="0" smtClean="0"/>
              <a:t>Students could propose to collect some samples of rain over winter in their city and measure the water acidity. They should plan to compare the pH values between the first rain after a long dry period and the next water samples. </a:t>
            </a:r>
            <a:endParaRPr lang="es-CL" sz="1400" dirty="0"/>
          </a:p>
        </p:txBody>
      </p:sp>
      <p:pic>
        <p:nvPicPr>
          <p:cNvPr id="13" name="1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1218" y="4409260"/>
            <a:ext cx="6267450" cy="1540020"/>
          </a:xfrm>
          <a:prstGeom prst="rect">
            <a:avLst/>
          </a:prstGeom>
        </p:spPr>
      </p:pic>
      <p:pic>
        <p:nvPicPr>
          <p:cNvPr id="14" name="1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4993" y="4067919"/>
            <a:ext cx="6543675" cy="657225"/>
          </a:xfrm>
          <a:prstGeom prst="rect">
            <a:avLst/>
          </a:prstGeom>
        </p:spPr>
      </p:pic>
      <p:sp>
        <p:nvSpPr>
          <p:cNvPr id="15" name="14 CuadroTexto"/>
          <p:cNvSpPr txBox="1"/>
          <p:nvPr/>
        </p:nvSpPr>
        <p:spPr>
          <a:xfrm>
            <a:off x="1547664" y="4077072"/>
            <a:ext cx="5996982" cy="1815882"/>
          </a:xfrm>
          <a:prstGeom prst="rect">
            <a:avLst/>
          </a:prstGeom>
          <a:noFill/>
        </p:spPr>
        <p:txBody>
          <a:bodyPr wrap="square" rtlCol="0">
            <a:spAutoFit/>
          </a:bodyPr>
          <a:lstStyle/>
          <a:p>
            <a:endParaRPr lang="en-US" sz="1400" b="1" dirty="0" smtClean="0"/>
          </a:p>
          <a:p>
            <a:r>
              <a:rPr lang="en-US" sz="1400" b="1" dirty="0" smtClean="0"/>
              <a:t>What actions could help with the prevention of acid rain? </a:t>
            </a:r>
            <a:endParaRPr lang="es-CL" sz="1400" dirty="0" smtClean="0"/>
          </a:p>
          <a:p>
            <a:r>
              <a:rPr lang="en-US" sz="1400" b="1" dirty="0" smtClean="0"/>
              <a:t> </a:t>
            </a:r>
            <a:endParaRPr lang="es-CL" sz="1400" dirty="0" smtClean="0"/>
          </a:p>
          <a:p>
            <a:pPr algn="just"/>
            <a:r>
              <a:rPr lang="en-US" sz="1400" dirty="0" smtClean="0"/>
              <a:t>Students could suggest limiting the amount of industrial emissions and promote alternative energy sources. They also could indicate individual actions, such as cleaning smokestacks and pipes, turning devices off when they are not in use, better insulating homes to avoid excessive heating or cooling system use and more.  </a:t>
            </a:r>
            <a:endParaRPr lang="es-CL" sz="1400" dirty="0"/>
          </a:p>
        </p:txBody>
      </p:sp>
      <p:sp>
        <p:nvSpPr>
          <p:cNvPr id="1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995144"/>
          </a:xfrm>
          <a:prstGeom prst="rect">
            <a:avLst/>
          </a:prstGeom>
          <a:noFill/>
        </p:spPr>
        <p:txBody>
          <a:bodyPr wrap="square" rtlCol="0">
            <a:spAutoFit/>
          </a:bodyPr>
          <a:lstStyle/>
          <a:p>
            <a:r>
              <a:rPr lang="en-US" sz="1600" dirty="0" smtClean="0"/>
              <a:t>The purpose of this activity is to investigate the effect of acid rain forerunner on water acidity, create a hypothesis and proceed to test it using the </a:t>
            </a:r>
            <a:r>
              <a:rPr lang="en-US" sz="1600" dirty="0" err="1" smtClean="0"/>
              <a:t>Labidsc</a:t>
            </a:r>
            <a:r>
              <a:rPr lang="en-US" sz="1600" dirty="0" smtClean="0"/>
              <a:t> pH-meter sensor.</a:t>
            </a:r>
            <a:endParaRPr lang="es-CL" sz="1600" dirty="0" smtClean="0"/>
          </a:p>
          <a:p>
            <a:endParaRPr lang="en-US" sz="1600" baseline="300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2348880"/>
            <a:ext cx="6537672" cy="1169551"/>
          </a:xfrm>
          <a:prstGeom prst="rect">
            <a:avLst/>
          </a:prstGeom>
          <a:noFill/>
        </p:spPr>
        <p:txBody>
          <a:bodyPr wrap="square" rtlCol="0">
            <a:spAutoFit/>
          </a:bodyPr>
          <a:lstStyle/>
          <a:p>
            <a:pPr algn="just"/>
            <a:r>
              <a:rPr lang="en-US" sz="1400" dirty="0" smtClean="0"/>
              <a:t>In our modern society we rely on the use of fossil fuels in numerous aspects of our daily life, for example to operate vehicles, produce electricity, heating, industry and </a:t>
            </a:r>
            <a:r>
              <a:rPr lang="en-US" sz="1400" dirty="0" smtClean="0"/>
              <a:t>much more. </a:t>
            </a:r>
            <a:r>
              <a:rPr lang="en-US" sz="1400" dirty="0" smtClean="0"/>
              <a:t>A large amount of particulate pollutants are released into the atmosphere because of the combustion of these types of fuels. This contamination can be transported long distances by wind or become concentrated in defined spaces. </a:t>
            </a:r>
            <a:endParaRPr lang="es-CL" sz="14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9" name="8 Imagen" descr="C:\Users\Reinaldo\Downloads\industria.jpg"/>
          <p:cNvPicPr/>
          <p:nvPr/>
        </p:nvPicPr>
        <p:blipFill>
          <a:blip r:embed="rId2" cstate="print"/>
          <a:srcRect/>
          <a:stretch>
            <a:fillRect/>
          </a:stretch>
        </p:blipFill>
        <p:spPr bwMode="auto">
          <a:xfrm>
            <a:off x="3059832" y="3789040"/>
            <a:ext cx="2771858" cy="2090112"/>
          </a:xfrm>
          <a:prstGeom prst="rect">
            <a:avLst/>
          </a:prstGeom>
          <a:noFill/>
          <a:ln w="9525">
            <a:noFill/>
            <a:miter lim="800000"/>
            <a:headEnd/>
            <a:tailEnd/>
          </a:ln>
        </p:spPr>
      </p:pic>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9971" y="2637414"/>
            <a:ext cx="6267450" cy="447675"/>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8" y="2495228"/>
            <a:ext cx="428625" cy="438150"/>
          </a:xfrm>
          <a:prstGeom prst="rect">
            <a:avLst/>
          </a:prstGeom>
        </p:spPr>
      </p:pic>
      <p:sp>
        <p:nvSpPr>
          <p:cNvPr id="13" name="12 CuadroTexto"/>
          <p:cNvSpPr txBox="1"/>
          <p:nvPr/>
        </p:nvSpPr>
        <p:spPr>
          <a:xfrm>
            <a:off x="1754031" y="2708920"/>
            <a:ext cx="6241837" cy="523220"/>
          </a:xfrm>
          <a:prstGeom prst="rect">
            <a:avLst/>
          </a:prstGeom>
          <a:noFill/>
        </p:spPr>
        <p:txBody>
          <a:bodyPr wrap="none" rtlCol="0">
            <a:spAutoFit/>
          </a:bodyPr>
          <a:lstStyle/>
          <a:p>
            <a:pPr lvl="0" algn="ctr" fontAlgn="base">
              <a:spcBef>
                <a:spcPct val="0"/>
              </a:spcBef>
              <a:spcAft>
                <a:spcPct val="0"/>
              </a:spcAft>
            </a:pPr>
            <a:r>
              <a:rPr lang="en-US" sz="1400" b="1" dirty="0" smtClean="0">
                <a:latin typeface="Calibri" pitchFamily="34" charset="0"/>
                <a:ea typeface="Calibri" pitchFamily="34" charset="0"/>
                <a:cs typeface="Calibri" pitchFamily="34" charset="0"/>
              </a:rPr>
              <a:t>Have you ever seen or heard about the grey layer above some cities called smog? </a:t>
            </a:r>
            <a:endParaRPr lang="es-CL" sz="1050" dirty="0" smtClean="0">
              <a:latin typeface="Arial" pitchFamily="34" charset="0"/>
              <a:cs typeface="Arial" pitchFamily="34" charset="0"/>
            </a:endParaRPr>
          </a:p>
          <a:p>
            <a:endParaRPr lang="es-CL" sz="1400" dirty="0"/>
          </a:p>
        </p:txBody>
      </p:sp>
      <p:pic>
        <p:nvPicPr>
          <p:cNvPr id="14" name="1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9970" y="3285486"/>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7" y="3143300"/>
            <a:ext cx="428625" cy="438150"/>
          </a:xfrm>
          <a:prstGeom prst="rect">
            <a:avLst/>
          </a:prstGeom>
        </p:spPr>
      </p:pic>
      <p:sp>
        <p:nvSpPr>
          <p:cNvPr id="16" name="15 CuadroTexto"/>
          <p:cNvSpPr txBox="1"/>
          <p:nvPr/>
        </p:nvSpPr>
        <p:spPr>
          <a:xfrm>
            <a:off x="1907705" y="3356992"/>
            <a:ext cx="5934344" cy="523220"/>
          </a:xfrm>
          <a:prstGeom prst="rect">
            <a:avLst/>
          </a:prstGeom>
          <a:noFill/>
        </p:spPr>
        <p:txBody>
          <a:bodyPr wrap="square" rtlCol="0">
            <a:spAutoFit/>
          </a:bodyPr>
          <a:lstStyle/>
          <a:p>
            <a:pPr lvl="0" algn="just" eaLnBrk="0" fontAlgn="base" hangingPunct="0">
              <a:spcBef>
                <a:spcPct val="0"/>
              </a:spcBef>
              <a:spcAft>
                <a:spcPct val="0"/>
              </a:spcAft>
            </a:pPr>
            <a:r>
              <a:rPr lang="en-US" sz="1400" b="1" dirty="0" smtClean="0">
                <a:latin typeface="Calibri" pitchFamily="34" charset="0"/>
                <a:ea typeface="Calibri" pitchFamily="34" charset="0"/>
                <a:cs typeface="Calibri" pitchFamily="34" charset="0"/>
              </a:rPr>
              <a:t>What environmental effects are produced by gas emission </a:t>
            </a:r>
            <a:r>
              <a:rPr lang="en-US" sz="1400" b="1" dirty="0" smtClean="0">
                <a:solidFill>
                  <a:srgbClr val="000000"/>
                </a:solidFill>
                <a:latin typeface="Calibri" pitchFamily="34" charset="0"/>
                <a:ea typeface="Calibri" pitchFamily="34" charset="0"/>
                <a:cs typeface="Calibri" pitchFamily="34" charset="0"/>
              </a:rPr>
              <a:t>from fossil fuel combustion?</a:t>
            </a:r>
            <a:r>
              <a:rPr lang="en-US" sz="1400" b="1" dirty="0" smtClean="0">
                <a:latin typeface="Calibri" pitchFamily="34" charset="0"/>
                <a:ea typeface="Calibri" pitchFamily="34" charset="0"/>
                <a:cs typeface="Calibri" pitchFamily="34" charset="0"/>
              </a:rPr>
              <a:t> </a:t>
            </a:r>
            <a:endParaRPr lang="es-CL" sz="1050" dirty="0" smtClean="0">
              <a:latin typeface="Arial" pitchFamily="34" charset="0"/>
              <a:cs typeface="Arial" pitchFamily="34" charset="0"/>
            </a:endParaRPr>
          </a:p>
        </p:txBody>
      </p:sp>
      <p:pic>
        <p:nvPicPr>
          <p:cNvPr id="18" name="1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9969" y="5155362"/>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6" y="5013176"/>
            <a:ext cx="428625" cy="438150"/>
          </a:xfrm>
          <a:prstGeom prst="rect">
            <a:avLst/>
          </a:prstGeom>
        </p:spPr>
      </p:pic>
      <p:sp>
        <p:nvSpPr>
          <p:cNvPr id="20" name="19 CuadroTexto"/>
          <p:cNvSpPr txBox="1"/>
          <p:nvPr/>
        </p:nvSpPr>
        <p:spPr>
          <a:xfrm>
            <a:off x="2112782" y="5229200"/>
            <a:ext cx="5729266"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latin typeface="Calibri" pitchFamily="34" charset="0"/>
                <a:ea typeface="Calibri" pitchFamily="34" charset="0"/>
                <a:cs typeface="Calibri" pitchFamily="34" charset="0"/>
              </a:rPr>
              <a:t>What directly determines the pH of acid rain? </a:t>
            </a:r>
            <a:endParaRPr lang="en-US" sz="2400" dirty="0" smtClean="0">
              <a:latin typeface="Arial" pitchFamily="34" charset="0"/>
              <a:cs typeface="Arial" pitchFamily="34" charset="0"/>
            </a:endParaRPr>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2"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6" name="2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
        <p:nvSpPr>
          <p:cNvPr id="21505" name="Rectangle 1"/>
          <p:cNvSpPr>
            <a:spLocks noChangeArrowheads="1"/>
          </p:cNvSpPr>
          <p:nvPr/>
        </p:nvSpPr>
        <p:spPr bwMode="auto">
          <a:xfrm>
            <a:off x="1763688" y="4365104"/>
            <a:ext cx="61206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70C0"/>
                </a:solidFill>
                <a:effectLst/>
                <a:ea typeface="Calibri" pitchFamily="34" charset="0"/>
                <a:cs typeface="Calibri" pitchFamily="34" charset="0"/>
              </a:rPr>
              <a:t>Carry out the experiment activity with your class so that at the end you’ll be able to answer the </a:t>
            </a:r>
            <a:r>
              <a:rPr kumimoji="0" lang="en-US" sz="1200" b="1" i="0" u="none" strike="noStrike" cap="none" normalizeH="0" baseline="0" dirty="0" smtClean="0">
                <a:ln>
                  <a:noFill/>
                </a:ln>
                <a:solidFill>
                  <a:srgbClr val="0070C0"/>
                </a:solidFill>
                <a:effectLst/>
                <a:ea typeface="Calibri" pitchFamily="34" charset="0"/>
                <a:cs typeface="Calibri" pitchFamily="34" charset="0"/>
              </a:rPr>
              <a:t>following question</a:t>
            </a:r>
            <a:r>
              <a:rPr kumimoji="0" lang="en-US" sz="1200" b="1" i="0" u="none" strike="noStrike" cap="none" normalizeH="0" baseline="0" dirty="0" smtClean="0">
                <a:ln>
                  <a:noFill/>
                </a:ln>
                <a:solidFill>
                  <a:srgbClr val="0070C0"/>
                </a:solidFill>
                <a:effectLst/>
                <a:ea typeface="Calibri" pitchFamily="34" charset="0"/>
                <a:cs typeface="Calibri" pitchFamily="34" charset="0"/>
              </a:rPr>
              <a:t>:</a:t>
            </a:r>
            <a:r>
              <a:rPr kumimoji="0" lang="en-US" sz="1200" b="1" i="0" u="none" strike="noStrike" cap="none" normalizeH="0" baseline="0" dirty="0" smtClean="0">
                <a:ln>
                  <a:noFill/>
                </a:ln>
                <a:solidFill>
                  <a:schemeClr val="tx1"/>
                </a:solidFill>
                <a:effectLst/>
                <a:ea typeface="Calibri" pitchFamily="34" charset="0"/>
                <a:cs typeface="Calibri" pitchFamily="34" charset="0"/>
              </a:rPr>
              <a:t> </a:t>
            </a:r>
            <a:endParaRPr kumimoji="0" lang="es-CL" sz="12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475656" y="3284984"/>
            <a:ext cx="6208340" cy="2677656"/>
          </a:xfrm>
          <a:prstGeom prst="rect">
            <a:avLst/>
          </a:prstGeom>
          <a:noFill/>
        </p:spPr>
        <p:txBody>
          <a:bodyPr wrap="square" rtlCol="0">
            <a:spAutoFit/>
          </a:bodyPr>
          <a:lstStyle/>
          <a:p>
            <a:pPr algn="just"/>
            <a:r>
              <a:rPr lang="en-US" sz="1400" dirty="0" smtClean="0"/>
              <a:t>The gases (nitrogen oxides, sulfur dioxide and carbon dioxide</a:t>
            </a:r>
            <a:r>
              <a:rPr lang="en-US" sz="1400" dirty="0" smtClean="0"/>
              <a:t>) </a:t>
            </a:r>
            <a:r>
              <a:rPr lang="en-US" sz="1400" dirty="0" smtClean="0"/>
              <a:t>produced by fossil fuels </a:t>
            </a:r>
            <a:r>
              <a:rPr lang="en-US" sz="1400" dirty="0" smtClean="0"/>
              <a:t>burning </a:t>
            </a:r>
            <a:r>
              <a:rPr lang="en-US" sz="1400" dirty="0" smtClean="0"/>
              <a:t>mainly react in the atmosphere with water and oxygen. The result is an acid solution which when it falls as water is called acid rain. Deposition of these compounds also occurs in wet environments where fog is present.     </a:t>
            </a:r>
            <a:endParaRPr lang="es-CL" sz="1400" dirty="0" smtClean="0"/>
          </a:p>
          <a:p>
            <a:pPr algn="just"/>
            <a:r>
              <a:rPr lang="en-US" sz="1400" dirty="0" smtClean="0"/>
              <a:t>Acid rain mainly affects watershed ecosystems. The majority of lakes and streams have a pH between six and eight, a range essential to sustain an appropriate habitat for plants and animals. Many water bodies are seriously affected because the basin soils are unable to neutralize new loads of acidity.</a:t>
            </a:r>
          </a:p>
          <a:p>
            <a:pPr algn="just"/>
            <a:endParaRPr lang="en-US" sz="1400" dirty="0" smtClean="0"/>
          </a:p>
          <a:p>
            <a:pPr algn="just"/>
            <a:r>
              <a:rPr lang="en-US" sz="1400" dirty="0" smtClean="0"/>
              <a:t>The addition of acidic compounds to ground and water has a direct impact on plants and animals.</a:t>
            </a:r>
            <a:endParaRPr lang="es-CL" sz="1400" dirty="0" smtClean="0"/>
          </a:p>
          <a:p>
            <a:pPr algn="just"/>
            <a:r>
              <a:rPr lang="en-US" sz="1400" dirty="0" smtClean="0"/>
              <a:t> </a:t>
            </a:r>
            <a:endParaRPr lang="es-CL"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 name="1 Rectángulo"/>
          <p:cNvSpPr/>
          <p:nvPr/>
        </p:nvSpPr>
        <p:spPr>
          <a:xfrm>
            <a:off x="1043608" y="2276872"/>
            <a:ext cx="7128792" cy="1600438"/>
          </a:xfrm>
          <a:prstGeom prst="rect">
            <a:avLst/>
          </a:prstGeom>
        </p:spPr>
        <p:txBody>
          <a:bodyPr wrap="square">
            <a:spAutoFit/>
          </a:bodyPr>
          <a:lstStyle/>
          <a:p>
            <a:pPr algn="just"/>
            <a:r>
              <a:rPr lang="en-US" sz="1400" dirty="0" smtClean="0"/>
              <a:t>Many forests are highly sensitive to acid variation from soil and air humidity, resulting in detrimental effects such as the direct destruction of leaf tissue and even reduced growth of roots. Animals, fish and amphibians are affected mainly at the primary and juvenile stages with data showing that at pH 5 the majority of fish eggs cannot hatch and at lower pH adults die.</a:t>
            </a:r>
            <a:endParaRPr lang="es-CL" sz="1400" dirty="0" smtClean="0"/>
          </a:p>
          <a:p>
            <a:pPr algn="just"/>
            <a:r>
              <a:rPr lang="en-US" sz="1400" dirty="0" smtClean="0"/>
              <a:t/>
            </a:r>
            <a:br>
              <a:rPr lang="en-US" sz="1400" dirty="0" smtClean="0"/>
            </a:br>
            <a:r>
              <a:rPr lang="en-US" sz="1400" dirty="0" smtClean="0"/>
              <a:t>Acid rain also accelerates the decay of buildings of all types, which is of particular loss to mankind when culturally relevant sculptures and architectural monuments are affected.</a:t>
            </a:r>
          </a:p>
        </p:txBody>
      </p:sp>
      <p:sp>
        <p:nvSpPr>
          <p:cNvPr id="9"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11" name="10 Imagen" descr="C:\Users\Reinaldo\Downloads\hoja-piedras-pez.jpg"/>
          <p:cNvPicPr/>
          <p:nvPr/>
        </p:nvPicPr>
        <p:blipFill>
          <a:blip r:embed="rId2" cstate="print"/>
          <a:srcRect/>
          <a:stretch>
            <a:fillRect/>
          </a:stretch>
        </p:blipFill>
        <p:spPr bwMode="auto">
          <a:xfrm>
            <a:off x="2627784" y="3933056"/>
            <a:ext cx="3456384" cy="2592288"/>
          </a:xfrm>
          <a:prstGeom prst="rect">
            <a:avLst/>
          </a:prstGeom>
          <a:noFill/>
          <a:ln w="9525">
            <a:noFill/>
            <a:miter lim="800000"/>
            <a:headEnd/>
            <a:tailEnd/>
          </a:ln>
        </p:spPr>
      </p:pic>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7961" y="3499178"/>
            <a:ext cx="6267450" cy="433878"/>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307777"/>
          </a:xfrm>
          <a:prstGeom prst="rect">
            <a:avLst/>
          </a:prstGeom>
          <a:noFill/>
        </p:spPr>
        <p:txBody>
          <a:bodyPr wrap="square" rtlCol="0">
            <a:spAutoFit/>
          </a:bodyPr>
          <a:lstStyle/>
          <a:p>
            <a:r>
              <a:rPr lang="en-US" sz="1400" b="1" dirty="0" smtClean="0"/>
              <a:t>How will the water pH change by direct CO</a:t>
            </a:r>
            <a:r>
              <a:rPr lang="en-US" sz="1400" b="1" baseline="-25000" dirty="0" smtClean="0"/>
              <a:t>2</a:t>
            </a:r>
            <a:r>
              <a:rPr lang="en-US" sz="1400" b="1" dirty="0" smtClean="0"/>
              <a:t> exposure? </a:t>
            </a:r>
            <a:endParaRPr lang="es-CL" sz="1400" dirty="0"/>
          </a:p>
        </p:txBody>
      </p:sp>
      <p:sp>
        <p:nvSpPr>
          <p:cNvPr id="18"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1077218"/>
          </a:xfrm>
          <a:prstGeom prst="rect">
            <a:avLst/>
          </a:prstGeom>
          <a:noFill/>
        </p:spPr>
        <p:txBody>
          <a:bodyPr wrap="square" rtlCol="0">
            <a:spAutoFit/>
          </a:bodyPr>
          <a:lstStyle/>
          <a:p>
            <a:pPr algn="just"/>
            <a:r>
              <a:rPr lang="en-US" sz="1600" dirty="0" smtClean="0"/>
              <a:t>Students will study the variation of water acidity due to carbon dioxide dissolution. They will blow into a volume of water with a straw and visualize their results in real time using </a:t>
            </a:r>
            <a:r>
              <a:rPr lang="en-US" sz="1600" dirty="0" err="1" smtClean="0"/>
              <a:t>GlobiLab</a:t>
            </a:r>
            <a:r>
              <a:rPr lang="en-US" sz="1600" dirty="0" smtClean="0"/>
              <a:t> software. After that, they will use tools for graph analysis to find out the results. </a:t>
            </a:r>
            <a:endParaRPr lang="es-CL" sz="1600" dirty="0"/>
          </a:p>
        </p:txBody>
      </p:sp>
      <p:sp>
        <p:nvSpPr>
          <p:cNvPr id="7"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827584" y="2399977"/>
            <a:ext cx="1800200" cy="1477328"/>
          </a:xfrm>
          <a:prstGeom prst="rect">
            <a:avLst/>
          </a:prstGeom>
          <a:noFill/>
        </p:spPr>
        <p:txBody>
          <a:bodyPr wrap="square" rtlCol="0">
            <a:spAutoFit/>
          </a:bodyPr>
          <a:lstStyle/>
          <a:p>
            <a:pPr lvl="0"/>
            <a:r>
              <a:rPr lang="en-US" dirty="0" err="1" smtClean="0"/>
              <a:t>Labdisc</a:t>
            </a:r>
            <a:r>
              <a:rPr lang="en-US" dirty="0" smtClean="0"/>
              <a:t> </a:t>
            </a:r>
            <a:r>
              <a:rPr lang="en-US" dirty="0" err="1" smtClean="0"/>
              <a:t>Biochem</a:t>
            </a:r>
            <a:endParaRPr lang="es-CL" dirty="0"/>
          </a:p>
          <a:p>
            <a:pPr lvl="0"/>
            <a:r>
              <a:rPr lang="en-US" dirty="0" smtClean="0"/>
              <a:t>Beaker</a:t>
            </a:r>
            <a:endParaRPr lang="es-CL" dirty="0"/>
          </a:p>
          <a:p>
            <a:pPr lvl="0"/>
            <a:r>
              <a:rPr lang="es-CL" dirty="0" smtClean="0"/>
              <a:t>pH-meter</a:t>
            </a:r>
            <a:endParaRPr lang="es-CL" dirty="0"/>
          </a:p>
          <a:p>
            <a:r>
              <a:rPr lang="es-CL" dirty="0" smtClean="0"/>
              <a:t>Straw</a:t>
            </a:r>
          </a:p>
          <a:p>
            <a:r>
              <a:rPr lang="es-CL" dirty="0" err="1" smtClean="0"/>
              <a:t>Distilled</a:t>
            </a:r>
            <a:r>
              <a:rPr lang="es-CL" dirty="0" smtClean="0"/>
              <a:t> </a:t>
            </a:r>
            <a:r>
              <a:rPr lang="es-CL" dirty="0" err="1" smtClean="0"/>
              <a:t>water</a:t>
            </a:r>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614968" y="249289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5" name="14 Elipse"/>
          <p:cNvSpPr/>
          <p:nvPr/>
        </p:nvSpPr>
        <p:spPr>
          <a:xfrm>
            <a:off x="614968" y="276652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Elipse"/>
          <p:cNvSpPr/>
          <p:nvPr/>
        </p:nvSpPr>
        <p:spPr>
          <a:xfrm>
            <a:off x="614968" y="30401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7" name="16 Elipse"/>
          <p:cNvSpPr/>
          <p:nvPr/>
        </p:nvSpPr>
        <p:spPr>
          <a:xfrm>
            <a:off x="614968" y="331378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26" name="25 CuadroTexto"/>
          <p:cNvSpPr txBox="1"/>
          <p:nvPr/>
        </p:nvSpPr>
        <p:spPr>
          <a:xfrm>
            <a:off x="585063" y="2442373"/>
            <a:ext cx="276038" cy="307777"/>
          </a:xfrm>
          <a:prstGeom prst="rect">
            <a:avLst/>
          </a:prstGeom>
          <a:noFill/>
        </p:spPr>
        <p:txBody>
          <a:bodyPr wrap="none" rtlCol="0">
            <a:spAutoFit/>
          </a:bodyPr>
          <a:lstStyle/>
          <a:p>
            <a:r>
              <a:rPr lang="es-CL" sz="1400" dirty="0" smtClean="0"/>
              <a:t>1</a:t>
            </a:r>
          </a:p>
        </p:txBody>
      </p:sp>
      <p:sp>
        <p:nvSpPr>
          <p:cNvPr id="27" name="26 CuadroTexto"/>
          <p:cNvSpPr txBox="1"/>
          <p:nvPr/>
        </p:nvSpPr>
        <p:spPr>
          <a:xfrm>
            <a:off x="580315" y="2716003"/>
            <a:ext cx="276038" cy="307777"/>
          </a:xfrm>
          <a:prstGeom prst="rect">
            <a:avLst/>
          </a:prstGeom>
          <a:noFill/>
        </p:spPr>
        <p:txBody>
          <a:bodyPr wrap="none" rtlCol="0">
            <a:spAutoFit/>
          </a:bodyPr>
          <a:lstStyle/>
          <a:p>
            <a:r>
              <a:rPr lang="es-CL" sz="1400" dirty="0" smtClean="0"/>
              <a:t>2</a:t>
            </a:r>
          </a:p>
        </p:txBody>
      </p:sp>
      <p:sp>
        <p:nvSpPr>
          <p:cNvPr id="28" name="27 CuadroTexto"/>
          <p:cNvSpPr txBox="1"/>
          <p:nvPr/>
        </p:nvSpPr>
        <p:spPr>
          <a:xfrm>
            <a:off x="580315" y="2989633"/>
            <a:ext cx="276038" cy="307777"/>
          </a:xfrm>
          <a:prstGeom prst="rect">
            <a:avLst/>
          </a:prstGeom>
          <a:noFill/>
        </p:spPr>
        <p:txBody>
          <a:bodyPr wrap="none" rtlCol="0">
            <a:spAutoFit/>
          </a:bodyPr>
          <a:lstStyle/>
          <a:p>
            <a:r>
              <a:rPr lang="es-CL" sz="1400" dirty="0" smtClean="0"/>
              <a:t>3</a:t>
            </a:r>
          </a:p>
        </p:txBody>
      </p:sp>
      <p:sp>
        <p:nvSpPr>
          <p:cNvPr id="30" name="29 Elipse"/>
          <p:cNvSpPr/>
          <p:nvPr/>
        </p:nvSpPr>
        <p:spPr>
          <a:xfrm>
            <a:off x="6219418" y="254245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1" name="30 CuadroTexto"/>
          <p:cNvSpPr txBox="1"/>
          <p:nvPr/>
        </p:nvSpPr>
        <p:spPr>
          <a:xfrm>
            <a:off x="6189513" y="2491931"/>
            <a:ext cx="276038" cy="307777"/>
          </a:xfrm>
          <a:prstGeom prst="rect">
            <a:avLst/>
          </a:prstGeom>
          <a:noFill/>
        </p:spPr>
        <p:txBody>
          <a:bodyPr wrap="none" rtlCol="0">
            <a:spAutoFit/>
          </a:bodyPr>
          <a:lstStyle/>
          <a:p>
            <a:r>
              <a:rPr lang="es-CL" sz="1400" dirty="0" smtClean="0"/>
              <a:t>1</a:t>
            </a:r>
          </a:p>
        </p:txBody>
      </p:sp>
      <p:sp>
        <p:nvSpPr>
          <p:cNvPr id="32" name="31 Elipse"/>
          <p:cNvSpPr/>
          <p:nvPr/>
        </p:nvSpPr>
        <p:spPr>
          <a:xfrm>
            <a:off x="3174774" y="2339057"/>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3" name="32 CuadroTexto"/>
          <p:cNvSpPr txBox="1"/>
          <p:nvPr/>
        </p:nvSpPr>
        <p:spPr>
          <a:xfrm>
            <a:off x="3144869" y="2288534"/>
            <a:ext cx="276038" cy="307777"/>
          </a:xfrm>
          <a:prstGeom prst="rect">
            <a:avLst/>
          </a:prstGeom>
          <a:noFill/>
        </p:spPr>
        <p:txBody>
          <a:bodyPr wrap="none" rtlCol="0">
            <a:spAutoFit/>
          </a:bodyPr>
          <a:lstStyle/>
          <a:p>
            <a:r>
              <a:rPr lang="es-CL" sz="1400" dirty="0" smtClean="0"/>
              <a:t>3</a:t>
            </a:r>
          </a:p>
        </p:txBody>
      </p:sp>
      <p:sp>
        <p:nvSpPr>
          <p:cNvPr id="34" name="33 Elipse"/>
          <p:cNvSpPr/>
          <p:nvPr/>
        </p:nvSpPr>
        <p:spPr>
          <a:xfrm>
            <a:off x="4932040" y="39330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5" name="34 CuadroTexto"/>
          <p:cNvSpPr txBox="1"/>
          <p:nvPr/>
        </p:nvSpPr>
        <p:spPr>
          <a:xfrm>
            <a:off x="4860032" y="3861048"/>
            <a:ext cx="348046" cy="307777"/>
          </a:xfrm>
          <a:prstGeom prst="rect">
            <a:avLst/>
          </a:prstGeom>
          <a:noFill/>
        </p:spPr>
        <p:txBody>
          <a:bodyPr wrap="square" rtlCol="0">
            <a:spAutoFit/>
          </a:bodyPr>
          <a:lstStyle/>
          <a:p>
            <a:r>
              <a:rPr lang="es-CL" sz="1400" dirty="0" smtClean="0"/>
              <a:t> 2</a:t>
            </a:r>
          </a:p>
        </p:txBody>
      </p:sp>
      <p:sp>
        <p:nvSpPr>
          <p:cNvPr id="22" name="21 CuadroTexto"/>
          <p:cNvSpPr txBox="1"/>
          <p:nvPr/>
        </p:nvSpPr>
        <p:spPr>
          <a:xfrm>
            <a:off x="467544" y="3284984"/>
            <a:ext cx="420054" cy="307777"/>
          </a:xfrm>
          <a:prstGeom prst="rect">
            <a:avLst/>
          </a:prstGeom>
          <a:noFill/>
        </p:spPr>
        <p:txBody>
          <a:bodyPr wrap="square" rtlCol="0">
            <a:spAutoFit/>
          </a:bodyPr>
          <a:lstStyle/>
          <a:p>
            <a:r>
              <a:rPr lang="es-CL" sz="1400" dirty="0" smtClean="0"/>
              <a:t>   4</a:t>
            </a:r>
          </a:p>
        </p:txBody>
      </p:sp>
      <p:sp>
        <p:nvSpPr>
          <p:cNvPr id="23" name="2 Subtítulo"/>
          <p:cNvSpPr txBox="1">
            <a:spLocks/>
          </p:cNvSpPr>
          <p:nvPr/>
        </p:nvSpPr>
        <p:spPr>
          <a:xfrm>
            <a:off x="5652120" y="1124744"/>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Acid</a:t>
            </a:r>
            <a:r>
              <a:rPr lang="es-ES_tradnl" sz="3000" b="1" baseline="30000" dirty="0" smtClean="0">
                <a:solidFill>
                  <a:schemeClr val="bg1"/>
                </a:solidFill>
                <a:latin typeface="+mj-lt"/>
                <a:cs typeface="Calibri" pitchFamily="34" charset="0"/>
              </a:rPr>
              <a:t> Rain</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Demonstrating the acid rain phenomenon</a:t>
            </a:r>
            <a:endParaRPr lang="es-CL" sz="1050" dirty="0" smtClean="0">
              <a:solidFill>
                <a:schemeClr val="bg1">
                  <a:lumMod val="50000"/>
                </a:schemeClr>
              </a:solidFill>
            </a:endParaRPr>
          </a:p>
        </p:txBody>
      </p:sp>
      <p:pic>
        <p:nvPicPr>
          <p:cNvPr id="25" name="24 Imagen" descr="C:\Users\Reinaldo\Downloads\ph-metro.jpg"/>
          <p:cNvPicPr/>
          <p:nvPr/>
        </p:nvPicPr>
        <p:blipFill>
          <a:blip r:embed="rId3" cstate="print"/>
          <a:srcRect/>
          <a:stretch>
            <a:fillRect/>
          </a:stretch>
        </p:blipFill>
        <p:spPr bwMode="auto">
          <a:xfrm flipV="1">
            <a:off x="2699792" y="2924944"/>
            <a:ext cx="3277252" cy="461622"/>
          </a:xfrm>
          <a:prstGeom prst="rect">
            <a:avLst/>
          </a:prstGeom>
          <a:noFill/>
          <a:ln w="9525">
            <a:noFill/>
            <a:miter lim="800000"/>
            <a:headEnd/>
            <a:tailEnd/>
          </a:ln>
        </p:spPr>
      </p:pic>
      <p:pic>
        <p:nvPicPr>
          <p:cNvPr id="29" name="28 Imagen"/>
          <p:cNvPicPr/>
          <p:nvPr/>
        </p:nvPicPr>
        <p:blipFill>
          <a:blip r:embed="rId4" cstate="print"/>
          <a:srcRect/>
          <a:stretch>
            <a:fillRect/>
          </a:stretch>
        </p:blipFill>
        <p:spPr bwMode="auto">
          <a:xfrm>
            <a:off x="6444208" y="2636912"/>
            <a:ext cx="2218837" cy="1944216"/>
          </a:xfrm>
          <a:prstGeom prst="rect">
            <a:avLst/>
          </a:prstGeom>
          <a:noFill/>
          <a:ln w="9525">
            <a:noFill/>
            <a:miter lim="800000"/>
            <a:headEnd/>
            <a:tailEnd/>
          </a:ln>
        </p:spPr>
      </p:pic>
      <p:pic>
        <p:nvPicPr>
          <p:cNvPr id="36" name="35 Imagen" descr="C:\Users\Reinaldo\Downloads\vaso.jpg"/>
          <p:cNvPicPr/>
          <p:nvPr/>
        </p:nvPicPr>
        <p:blipFill>
          <a:blip r:embed="rId5" cstate="print"/>
          <a:srcRect/>
          <a:stretch>
            <a:fillRect/>
          </a:stretch>
        </p:blipFill>
        <p:spPr bwMode="auto">
          <a:xfrm>
            <a:off x="4355976" y="4293096"/>
            <a:ext cx="1284467" cy="1656184"/>
          </a:xfrm>
          <a:prstGeom prst="rect">
            <a:avLst/>
          </a:prstGeom>
          <a:noFill/>
          <a:ln w="9525">
            <a:noFill/>
            <a:miter lim="800000"/>
            <a:headEnd/>
            <a:tailEnd/>
          </a:ln>
        </p:spPr>
      </p:pic>
      <p:pic>
        <p:nvPicPr>
          <p:cNvPr id="39" name="38 Imagen" descr="C:\Users\Reinaldo\Downloads\bombilla.jpg"/>
          <p:cNvPicPr/>
          <p:nvPr/>
        </p:nvPicPr>
        <p:blipFill>
          <a:blip r:embed="rId6" cstate="print"/>
          <a:srcRect/>
          <a:stretch>
            <a:fillRect/>
          </a:stretch>
        </p:blipFill>
        <p:spPr bwMode="auto">
          <a:xfrm>
            <a:off x="3275856" y="3861048"/>
            <a:ext cx="567888" cy="2134519"/>
          </a:xfrm>
          <a:prstGeom prst="rect">
            <a:avLst/>
          </a:prstGeom>
          <a:noFill/>
          <a:ln w="9525">
            <a:noFill/>
            <a:miter lim="800000"/>
            <a:headEnd/>
            <a:tailEnd/>
          </a:ln>
        </p:spPr>
      </p:pic>
      <p:sp>
        <p:nvSpPr>
          <p:cNvPr id="45" name="44 Elipse"/>
          <p:cNvSpPr/>
          <p:nvPr/>
        </p:nvSpPr>
        <p:spPr>
          <a:xfrm>
            <a:off x="2915816" y="3861048"/>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6" name="45 CuadroTexto"/>
          <p:cNvSpPr txBox="1"/>
          <p:nvPr/>
        </p:nvSpPr>
        <p:spPr>
          <a:xfrm>
            <a:off x="2771800" y="3789040"/>
            <a:ext cx="420054" cy="307777"/>
          </a:xfrm>
          <a:prstGeom prst="rect">
            <a:avLst/>
          </a:prstGeom>
          <a:noFill/>
        </p:spPr>
        <p:txBody>
          <a:bodyPr wrap="square" rtlCol="0">
            <a:spAutoFit/>
          </a:bodyPr>
          <a:lstStyle/>
          <a:p>
            <a:r>
              <a:rPr lang="es-CL" sz="1400" dirty="0" smtClean="0"/>
              <a:t>   4</a:t>
            </a:r>
          </a:p>
        </p:txBody>
      </p:sp>
      <p:sp>
        <p:nvSpPr>
          <p:cNvPr id="47" name="46 Elipse"/>
          <p:cNvSpPr/>
          <p:nvPr/>
        </p:nvSpPr>
        <p:spPr>
          <a:xfrm>
            <a:off x="611560" y="364502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8" name="47 CuadroTexto"/>
          <p:cNvSpPr txBox="1"/>
          <p:nvPr/>
        </p:nvSpPr>
        <p:spPr>
          <a:xfrm>
            <a:off x="467544" y="3573016"/>
            <a:ext cx="420054" cy="307777"/>
          </a:xfrm>
          <a:prstGeom prst="rect">
            <a:avLst/>
          </a:prstGeom>
          <a:noFill/>
        </p:spPr>
        <p:txBody>
          <a:bodyPr wrap="square" rtlCol="0">
            <a:spAutoFit/>
          </a:bodyPr>
          <a:lstStyle/>
          <a:p>
            <a:r>
              <a:rPr lang="es-CL" sz="1400" dirty="0" smtClean="0"/>
              <a:t>   5</a:t>
            </a:r>
          </a:p>
        </p:txBody>
      </p:sp>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1071</Words>
  <Application>Microsoft Office PowerPoint</Application>
  <PresentationFormat>On-screen Show (4:3)</PresentationFormat>
  <Paragraphs>159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68</cp:revision>
  <dcterms:created xsi:type="dcterms:W3CDTF">2012-09-11T15:34:37Z</dcterms:created>
  <dcterms:modified xsi:type="dcterms:W3CDTF">2013-02-13T08:31:14Z</dcterms:modified>
</cp:coreProperties>
</file>