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82" r:id="rId6"/>
    <p:sldId id="283" r:id="rId7"/>
    <p:sldId id="285" r:id="rId8"/>
    <p:sldId id="286" r:id="rId9"/>
    <p:sldId id="264" r:id="rId10"/>
    <p:sldId id="265" r:id="rId11"/>
    <p:sldId id="268" r:id="rId12"/>
    <p:sldId id="269" r:id="rId13"/>
    <p:sldId id="288" r:id="rId14"/>
    <p:sldId id="271" r:id="rId15"/>
    <p:sldId id="272" r:id="rId16"/>
    <p:sldId id="280" r:id="rId17"/>
    <p:sldId id="273" r:id="rId18"/>
    <p:sldId id="274" r:id="rId19"/>
    <p:sldId id="289" r:id="rId20"/>
    <p:sldId id="275" r:id="rId21"/>
    <p:sldId id="284" r:id="rId22"/>
    <p:sldId id="276" r:id="rId23"/>
    <p:sldId id="277" r:id="rId24"/>
    <p:sldId id="279" r:id="rId25"/>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 lastIdx="5" clrIdx="0"/>
  <p:cmAuthor id="1" name="efecto_note" initials="e"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5B491"/>
    <a:srgbClr val="34A6A1"/>
    <a:srgbClr val="ECA902"/>
    <a:srgbClr val="F7B047"/>
    <a:srgbClr val="4194A5"/>
    <a:srgbClr val="39818F"/>
    <a:srgbClr val="47A1B3"/>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24" autoAdjust="0"/>
  </p:normalViewPr>
  <p:slideViewPr>
    <p:cSldViewPr>
      <p:cViewPr>
        <p:scale>
          <a:sx n="100" d="100"/>
          <a:sy n="100" d="100"/>
        </p:scale>
        <p:origin x="666" y="14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A072D84-BD44-4E6F-B318-B921E95E04E7}" type="datetimeFigureOut">
              <a:rPr lang="es-CL"/>
              <a:pPr>
                <a:defRPr/>
              </a:pPr>
              <a:t>19-11-2014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9BA4CEC-197B-4CDF-89F8-F22906F4EBD0}" type="slidenum">
              <a:rPr lang="es-CL"/>
              <a:pPr>
                <a:defRPr/>
              </a:pPr>
              <a:t>‹#›</a:t>
            </a:fld>
            <a:endParaRPr lang="es-CL"/>
          </a:p>
        </p:txBody>
      </p:sp>
    </p:spTree>
    <p:extLst>
      <p:ext uri="{BB962C8B-B14F-4D97-AF65-F5344CB8AC3E}">
        <p14:creationId xmlns:p14="http://schemas.microsoft.com/office/powerpoint/2010/main" xmlns="" val="3230474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84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9BAE1-6B72-4F56-A8FA-ABB0B1C09736}" type="slidenum">
              <a:rPr lang="es-CL" smtClean="0"/>
              <a:pPr/>
              <a:t>4</a:t>
            </a:fld>
            <a:endParaRPr lang="es-C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41C27-2A7B-435B-9EB6-D163AC59E650}" type="slidenum">
              <a:rPr lang="es-CL" smtClean="0"/>
              <a:pPr/>
              <a:t>10</a:t>
            </a:fld>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809F23E0-74D3-4B8C-9F61-A170881A6966}" type="datetimeFigureOut">
              <a:rPr lang="es-CL"/>
              <a:pPr>
                <a:defRPr/>
              </a:pPr>
              <a:t>19-11-2014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AFD3AA2-3E34-4028-A80C-30AC99EEEDBF}" type="slidenum">
              <a:rPr lang="es-CL"/>
              <a:pPr>
                <a:defRPr/>
              </a:pPr>
              <a:t>‹#›</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5E52640-C865-4650-A731-30C8FC4F246E}" type="datetimeFigureOut">
              <a:rPr lang="es-CL"/>
              <a:pPr>
                <a:defRPr/>
              </a:pPr>
              <a:t>19-11-2014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B37722C-E165-45BE-B756-FC2DB9956639}" type="slidenum">
              <a:rPr lang="es-CL"/>
              <a:pPr>
                <a:defRPr/>
              </a:pPr>
              <a:t>‹#›</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D52CC7F-E92E-40F9-9028-1681E2612B13}" type="datetimeFigureOut">
              <a:rPr lang="es-CL"/>
              <a:pPr>
                <a:defRPr/>
              </a:pPr>
              <a:t>19-11-2014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BE53354-3557-4267-88E2-82378299ABA9}" type="slidenum">
              <a:rPr lang="es-CL"/>
              <a:pPr>
                <a:defRPr/>
              </a:pPr>
              <a:t>‹#›</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80C4E51C-87C0-442F-9A54-AF5FEE977C3C}" type="datetimeFigureOut">
              <a:rPr lang="es-CL"/>
              <a:pPr>
                <a:defRPr/>
              </a:pPr>
              <a:t>19-11-2014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1E4C507-27C2-40FB-B7C7-7B9F483C7EBC}" type="slidenum">
              <a:rPr lang="es-CL"/>
              <a:pPr>
                <a:defRPr/>
              </a:pPr>
              <a:t>‹#›</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C309D5F-6334-43C7-9EAB-2BD9CB65D767}" type="datetimeFigureOut">
              <a:rPr lang="es-CL"/>
              <a:pPr>
                <a:defRPr/>
              </a:pPr>
              <a:t>19-11-2014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4767AD2-2D77-49D2-9335-63BE2AD1CF59}" type="slidenum">
              <a:rPr lang="es-CL"/>
              <a:pPr>
                <a:defRPr/>
              </a:pPr>
              <a:t>‹#›</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8441D1F8-59D5-4A74-86B7-AC690C3113AB}" type="datetimeFigureOut">
              <a:rPr lang="es-CL"/>
              <a:pPr>
                <a:defRPr/>
              </a:pPr>
              <a:t>19-11-2014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CE85426-F30C-44CB-A421-7BF146538D0F}" type="slidenum">
              <a:rPr lang="es-CL"/>
              <a:pPr>
                <a:defRPr/>
              </a:pPr>
              <a:t>‹#›</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FE0F72F6-EBD2-4F97-A434-C0F94113FFE1}" type="datetimeFigureOut">
              <a:rPr lang="es-CL"/>
              <a:pPr>
                <a:defRPr/>
              </a:pPr>
              <a:t>19-11-2014</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5F00D159-60BD-42DC-B0A4-42799A4AD061}" type="slidenum">
              <a:rPr lang="es-CL"/>
              <a:pPr>
                <a:defRPr/>
              </a:pPr>
              <a:t>‹#›</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52A9AFC7-9215-4986-8E46-93E2914499EA}" type="datetimeFigureOut">
              <a:rPr lang="es-CL"/>
              <a:pPr>
                <a:defRPr/>
              </a:pPr>
              <a:t>19-11-2014</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221FAC81-8175-448F-BDF3-61EDE5A826EE}" type="slidenum">
              <a:rPr lang="es-CL"/>
              <a:pPr>
                <a:defRPr/>
              </a:pPr>
              <a:t>‹#›</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15A484D-34AE-4046-9E11-A2881BD5A560}" type="datetimeFigureOut">
              <a:rPr lang="es-CL"/>
              <a:pPr>
                <a:defRPr/>
              </a:pPr>
              <a:t>19-11-2014</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E8533C5B-A25A-4845-B13B-3EF1ADF8E231}" type="slidenum">
              <a:rPr lang="es-CL"/>
              <a:pPr>
                <a:defRPr/>
              </a:pPr>
              <a:t>‹#›</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701CB90-07A7-4092-B227-238826F1B703}" type="datetimeFigureOut">
              <a:rPr lang="es-CL"/>
              <a:pPr>
                <a:defRPr/>
              </a:pPr>
              <a:t>19-11-2014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7D989AD6-532F-4331-BE10-84AE46FB63BA}" type="slidenum">
              <a:rPr lang="es-CL"/>
              <a:pPr>
                <a:defRPr/>
              </a:pPr>
              <a:t>‹#›</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B2EE047-6839-4244-A90B-961076612E10}" type="datetimeFigureOut">
              <a:rPr lang="es-CL"/>
              <a:pPr>
                <a:defRPr/>
              </a:pPr>
              <a:t>19-11-2014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9DBCEB2-1DAC-4325-B475-04B95F3EFF99}" type="slidenum">
              <a:rPr lang="es-CL"/>
              <a:pPr>
                <a:defRPr/>
              </a:pPr>
              <a:t>‹#›</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A796E60-2901-4723-ADD4-C65260D670E3}" type="datetimeFigureOut">
              <a:rPr lang="es-CL"/>
              <a:pPr>
                <a:defRPr/>
              </a:pPr>
              <a:t>19-11-2014</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367C283-C56C-4824-9D91-3001ACA16BDD}" type="slidenum">
              <a:rPr lang="es-CL"/>
              <a:pPr>
                <a:defRPr/>
              </a:pPr>
              <a:t>‹#›</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4338" name="6 Imagen" descr="Imagen2.jpg"/>
          <p:cNvPicPr>
            <a:picLocks noChangeAspect="1"/>
          </p:cNvPicPr>
          <p:nvPr/>
        </p:nvPicPr>
        <p:blipFill>
          <a:blip r:embed="rId3" cstate="print"/>
          <a:srcRect/>
          <a:stretch>
            <a:fillRect/>
          </a:stretch>
        </p:blipFill>
        <p:spPr bwMode="auto">
          <a:xfrm>
            <a:off x="0" y="6350"/>
            <a:ext cx="9144000" cy="6845300"/>
          </a:xfrm>
          <a:prstGeom prst="rect">
            <a:avLst/>
          </a:prstGeom>
          <a:noFill/>
          <a:ln w="9525">
            <a:noFill/>
            <a:miter lim="800000"/>
            <a:headEnd/>
            <a:tailEnd/>
          </a:ln>
        </p:spPr>
      </p:pic>
      <p:sp>
        <p:nvSpPr>
          <p:cNvPr id="14340" name="2 Subtítulo"/>
          <p:cNvSpPr txBox="1">
            <a:spLocks/>
          </p:cNvSpPr>
          <p:nvPr/>
        </p:nvSpPr>
        <p:spPr bwMode="auto">
          <a:xfrm>
            <a:off x="4751388" y="1773238"/>
            <a:ext cx="1549400" cy="288925"/>
          </a:xfrm>
          <a:prstGeom prst="rect">
            <a:avLst/>
          </a:prstGeom>
          <a:noFill/>
          <a:ln w="9525">
            <a:noFill/>
            <a:miter lim="800000"/>
            <a:headEnd/>
            <a:tailEnd/>
          </a:ln>
        </p:spPr>
        <p:txBody>
          <a:bodyPr/>
          <a:lstStyle/>
          <a:p>
            <a:pPr marL="342900" indent="-342900">
              <a:lnSpc>
                <a:spcPct val="90000"/>
              </a:lnSpc>
              <a:spcBef>
                <a:spcPct val="20000"/>
              </a:spcBef>
            </a:pPr>
            <a:r>
              <a:rPr lang="es-CL" sz="2000" b="1" dirty="0" err="1" smtClean="0">
                <a:solidFill>
                  <a:schemeClr val="bg1"/>
                </a:solidFill>
                <a:latin typeface="Calibri" pitchFamily="34" charset="0"/>
              </a:rPr>
              <a:t>Friction</a:t>
            </a:r>
            <a:endParaRPr lang="es-CL" sz="2000" b="1" dirty="0">
              <a:solidFill>
                <a:schemeClr val="bg1"/>
              </a:solidFill>
              <a:latin typeface="Calibri" pitchFamily="34" charset="0"/>
            </a:endParaRPr>
          </a:p>
          <a:p>
            <a:pPr marL="342900" indent="-342900">
              <a:lnSpc>
                <a:spcPct val="90000"/>
              </a:lnSpc>
              <a:spcBef>
                <a:spcPct val="20000"/>
              </a:spcBef>
              <a:buFont typeface="Arial" charset="0"/>
              <a:buChar char="•"/>
            </a:pPr>
            <a:endParaRPr lang="es-ES_tradnl" sz="2000" baseline="30000" dirty="0">
              <a:solidFill>
                <a:schemeClr val="bg1"/>
              </a:solidFill>
              <a:latin typeface="Frutiger 55 Roman"/>
            </a:endParaRPr>
          </a:p>
        </p:txBody>
      </p:sp>
      <p:sp>
        <p:nvSpPr>
          <p:cNvPr id="14341" name="10 CuadroTexto"/>
          <p:cNvSpPr txBox="1">
            <a:spLocks noChangeArrowheads="1"/>
          </p:cNvSpPr>
          <p:nvPr/>
        </p:nvSpPr>
        <p:spPr bwMode="auto">
          <a:xfrm>
            <a:off x="4751388" y="2133600"/>
            <a:ext cx="3671888" cy="457200"/>
          </a:xfrm>
          <a:prstGeom prst="rect">
            <a:avLst/>
          </a:prstGeom>
          <a:noFill/>
          <a:ln w="9525">
            <a:noFill/>
            <a:miter lim="800000"/>
            <a:headEnd/>
            <a:tailEnd/>
          </a:ln>
        </p:spPr>
        <p:txBody>
          <a:bodyPr>
            <a:spAutoFit/>
          </a:bodyPr>
          <a:lstStyle/>
          <a:p>
            <a:r>
              <a:rPr lang="en-US" sz="1200" dirty="0">
                <a:solidFill>
                  <a:srgbClr val="ECA902"/>
                </a:solidFill>
                <a:latin typeface="Calibri" pitchFamily="34" charset="0"/>
              </a:rPr>
              <a:t>Investigating static and kinetic friction of a body </a:t>
            </a:r>
            <a:r>
              <a:rPr lang="en-US" sz="1200" dirty="0" smtClean="0">
                <a:solidFill>
                  <a:srgbClr val="ECA902"/>
                </a:solidFill>
                <a:latin typeface="Calibri" pitchFamily="34" charset="0"/>
              </a:rPr>
              <a:t>on </a:t>
            </a:r>
            <a:r>
              <a:rPr lang="en-US" sz="1200" dirty="0">
                <a:solidFill>
                  <a:srgbClr val="ECA902"/>
                </a:solidFill>
                <a:latin typeface="Calibri" pitchFamily="34" charset="0"/>
              </a:rPr>
              <a:t>different surfaces</a:t>
            </a:r>
            <a:endParaRPr lang="es-CL" sz="1200" dirty="0">
              <a:solidFill>
                <a:srgbClr val="ECA902"/>
              </a:solidFill>
              <a:latin typeface="Calibri" pitchFamily="34" charset="0"/>
            </a:endParaRPr>
          </a:p>
        </p:txBody>
      </p:sp>
      <p:pic>
        <p:nvPicPr>
          <p:cNvPr id="6" name="Picture 2" descr="C:\Users\Efecto13\Desktop\1(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5055037"/>
            <a:ext cx="1410571" cy="13262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260475" y="2617788"/>
            <a:ext cx="6623893" cy="138747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9" name="2 Subtítulo"/>
          <p:cNvSpPr txBox="1">
            <a:spLocks/>
          </p:cNvSpPr>
          <p:nvPr/>
        </p:nvSpPr>
        <p:spPr>
          <a:xfrm>
            <a:off x="5653434" y="1839452"/>
            <a:ext cx="3239839"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Activity </a:t>
            </a:r>
            <a:r>
              <a:rPr lang="es-ES_tradnl" sz="2400" b="1" baseline="30000" dirty="0">
                <a:solidFill>
                  <a:schemeClr val="bg1"/>
                </a:solidFill>
              </a:rPr>
              <a:t>description</a:t>
            </a: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55300" name="9 CuadroTexto"/>
          <p:cNvSpPr txBox="1">
            <a:spLocks noChangeArrowheads="1"/>
          </p:cNvSpPr>
          <p:nvPr/>
        </p:nvSpPr>
        <p:spPr bwMode="auto">
          <a:xfrm>
            <a:off x="1403648" y="2784475"/>
            <a:ext cx="6336704" cy="1077218"/>
          </a:xfrm>
          <a:prstGeom prst="rect">
            <a:avLst/>
          </a:prstGeom>
          <a:noFill/>
          <a:ln w="9525">
            <a:noFill/>
            <a:miter lim="800000"/>
            <a:headEnd/>
            <a:tailEnd/>
          </a:ln>
        </p:spPr>
        <p:txBody>
          <a:bodyPr wrap="square">
            <a:spAutoFit/>
          </a:bodyPr>
          <a:lstStyle/>
          <a:p>
            <a:pPr algn="just"/>
            <a:r>
              <a:rPr lang="en-US" sz="1600" dirty="0">
                <a:latin typeface="Calibri" pitchFamily="34" charset="0"/>
              </a:rPr>
              <a:t>Students will measure the force applied to move a wooden object on </a:t>
            </a:r>
            <a:r>
              <a:rPr lang="en-US" sz="1600" dirty="0" smtClean="0">
                <a:latin typeface="Calibri" pitchFamily="34" charset="0"/>
              </a:rPr>
              <a:t>three different </a:t>
            </a:r>
            <a:r>
              <a:rPr lang="en-US" sz="1600" dirty="0">
                <a:latin typeface="Calibri" pitchFamily="34" charset="0"/>
              </a:rPr>
              <a:t>sandpapers. For one of the sandpapers, it will </a:t>
            </a:r>
            <a:r>
              <a:rPr lang="en-US" sz="1600" dirty="0" smtClean="0">
                <a:latin typeface="Calibri" pitchFamily="34" charset="0"/>
              </a:rPr>
              <a:t>be moved </a:t>
            </a:r>
            <a:r>
              <a:rPr lang="en-US" sz="1600" dirty="0">
                <a:latin typeface="Calibri" pitchFamily="34" charset="0"/>
              </a:rPr>
              <a:t>with the initial weight of the object, and then they will add extra weight of 100g, 200g, and 300g.</a:t>
            </a:r>
            <a:endParaRPr lang="es-CL" sz="1600" dirty="0">
              <a:latin typeface="Calibri" pitchFamily="34" charset="0"/>
            </a:endParaRPr>
          </a:p>
        </p:txBody>
      </p:sp>
      <p:sp>
        <p:nvSpPr>
          <p:cNvPr id="7"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346" name="6 CuadroTexto"/>
          <p:cNvSpPr txBox="1">
            <a:spLocks noChangeArrowheads="1"/>
          </p:cNvSpPr>
          <p:nvPr/>
        </p:nvSpPr>
        <p:spPr bwMode="auto">
          <a:xfrm>
            <a:off x="1258887" y="2503488"/>
            <a:ext cx="3170237" cy="2862322"/>
          </a:xfrm>
          <a:prstGeom prst="rect">
            <a:avLst/>
          </a:prstGeom>
          <a:noFill/>
          <a:ln w="9525">
            <a:noFill/>
            <a:miter lim="800000"/>
            <a:headEnd/>
            <a:tailEnd/>
          </a:ln>
        </p:spPr>
        <p:txBody>
          <a:bodyPr wrap="square">
            <a:spAutoFit/>
          </a:bodyPr>
          <a:lstStyle/>
          <a:p>
            <a:r>
              <a:rPr lang="es-CL" dirty="0" err="1" smtClean="0">
                <a:latin typeface="Calibri" pitchFamily="34" charset="0"/>
              </a:rPr>
              <a:t>Dymo</a:t>
            </a:r>
            <a:r>
              <a:rPr lang="es-CL" dirty="0" smtClean="0">
                <a:latin typeface="Calibri" pitchFamily="34" charset="0"/>
              </a:rPr>
              <a:t> </a:t>
            </a:r>
            <a:r>
              <a:rPr lang="es-CL" dirty="0" err="1" smtClean="0">
                <a:latin typeface="Calibri" pitchFamily="34" charset="0"/>
              </a:rPr>
              <a:t>Force</a:t>
            </a:r>
            <a:r>
              <a:rPr lang="es-CL" dirty="0" smtClean="0">
                <a:latin typeface="Calibri" pitchFamily="34" charset="0"/>
              </a:rPr>
              <a:t> sensor</a:t>
            </a:r>
            <a:endParaRPr lang="es-CL" dirty="0">
              <a:latin typeface="Calibri" pitchFamily="34" charset="0"/>
            </a:endParaRPr>
          </a:p>
          <a:p>
            <a:pPr>
              <a:lnSpc>
                <a:spcPct val="150000"/>
              </a:lnSpc>
            </a:pPr>
            <a:r>
              <a:rPr lang="es-CL" dirty="0">
                <a:latin typeface="Calibri" pitchFamily="34" charset="0"/>
              </a:rPr>
              <a:t>USB </a:t>
            </a:r>
            <a:r>
              <a:rPr lang="es-CL" dirty="0" smtClean="0">
                <a:latin typeface="Calibri" pitchFamily="34" charset="0"/>
              </a:rPr>
              <a:t>cable </a:t>
            </a:r>
            <a:endParaRPr lang="es-CL" dirty="0">
              <a:latin typeface="Calibri" pitchFamily="34" charset="0"/>
            </a:endParaRPr>
          </a:p>
          <a:p>
            <a:pPr>
              <a:lnSpc>
                <a:spcPct val="150000"/>
              </a:lnSpc>
            </a:pPr>
            <a:r>
              <a:rPr lang="en-US" dirty="0" smtClean="0">
                <a:latin typeface="Calibri" pitchFamily="34" charset="0"/>
              </a:rPr>
              <a:t>Piece </a:t>
            </a:r>
            <a:r>
              <a:rPr lang="en-US" dirty="0">
                <a:latin typeface="Calibri" pitchFamily="34" charset="0"/>
              </a:rPr>
              <a:t>of wood with </a:t>
            </a:r>
            <a:r>
              <a:rPr lang="en-US" dirty="0" smtClean="0">
                <a:latin typeface="Calibri" pitchFamily="34" charset="0"/>
              </a:rPr>
              <a:t>hook</a:t>
            </a:r>
          </a:p>
          <a:p>
            <a:pPr>
              <a:lnSpc>
                <a:spcPct val="150000"/>
              </a:lnSpc>
            </a:pPr>
            <a:r>
              <a:rPr lang="en-US" dirty="0" smtClean="0">
                <a:latin typeface="Calibri" pitchFamily="34" charset="0"/>
              </a:rPr>
              <a:t>Weights </a:t>
            </a:r>
            <a:r>
              <a:rPr lang="en-US" dirty="0">
                <a:latin typeface="Calibri" pitchFamily="34" charset="0"/>
              </a:rPr>
              <a:t>100g and </a:t>
            </a:r>
            <a:r>
              <a:rPr lang="en-US" dirty="0" smtClean="0">
                <a:latin typeface="Calibri" pitchFamily="34" charset="0"/>
              </a:rPr>
              <a:t>200g</a:t>
            </a:r>
          </a:p>
          <a:p>
            <a:pPr>
              <a:lnSpc>
                <a:spcPct val="150000"/>
              </a:lnSpc>
            </a:pPr>
            <a:r>
              <a:rPr lang="es-CL" dirty="0" err="1" smtClean="0">
                <a:latin typeface="Calibri" pitchFamily="34" charset="0"/>
              </a:rPr>
              <a:t>String</a:t>
            </a:r>
            <a:endParaRPr lang="es-CL" dirty="0">
              <a:latin typeface="Calibri" pitchFamily="34" charset="0"/>
            </a:endParaRPr>
          </a:p>
          <a:p>
            <a:pPr>
              <a:lnSpc>
                <a:spcPct val="150000"/>
              </a:lnSpc>
            </a:pPr>
            <a:r>
              <a:rPr lang="es-CL" dirty="0" err="1">
                <a:latin typeface="Calibri" pitchFamily="34" charset="0"/>
              </a:rPr>
              <a:t>Different</a:t>
            </a:r>
            <a:r>
              <a:rPr lang="es-CL" dirty="0">
                <a:latin typeface="Calibri" pitchFamily="34" charset="0"/>
              </a:rPr>
              <a:t> </a:t>
            </a:r>
            <a:r>
              <a:rPr lang="es-CL" dirty="0" err="1">
                <a:latin typeface="Calibri" pitchFamily="34" charset="0"/>
              </a:rPr>
              <a:t>Sandpapers</a:t>
            </a:r>
            <a:r>
              <a:rPr lang="es-CL" dirty="0">
                <a:latin typeface="Calibri" pitchFamily="34" charset="0"/>
              </a:rPr>
              <a:t> (3)</a:t>
            </a:r>
          </a:p>
          <a:p>
            <a:pPr>
              <a:lnSpc>
                <a:spcPct val="150000"/>
              </a:lnSpc>
            </a:pPr>
            <a:r>
              <a:rPr lang="es-CL" dirty="0" err="1" smtClean="0">
                <a:latin typeface="Calibri" pitchFamily="34" charset="0"/>
              </a:rPr>
              <a:t>Duct</a:t>
            </a:r>
            <a:r>
              <a:rPr lang="es-CL" dirty="0" smtClean="0">
                <a:latin typeface="Calibri" pitchFamily="34" charset="0"/>
              </a:rPr>
              <a:t> tape</a:t>
            </a:r>
            <a:endParaRPr lang="es-CL" dirty="0">
              <a:latin typeface="Calibri" pitchFamily="34" charset="0"/>
            </a:endParaRPr>
          </a:p>
        </p:txBody>
      </p:sp>
      <p:sp>
        <p:nvSpPr>
          <p:cNvPr id="57347" name="2 Subtítulo"/>
          <p:cNvSpPr txBox="1">
            <a:spLocks/>
          </p:cNvSpPr>
          <p:nvPr/>
        </p:nvSpPr>
        <p:spPr bwMode="auto">
          <a:xfrm>
            <a:off x="5653434" y="1863725"/>
            <a:ext cx="3349279"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Resources</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materials</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1" baseline="30000" dirty="0">
              <a:solidFill>
                <a:schemeClr val="bg1"/>
              </a:solidFill>
              <a:latin typeface="Frutiger 45 Light"/>
            </a:endParaRPr>
          </a:p>
        </p:txBody>
      </p:sp>
      <p:pic>
        <p:nvPicPr>
          <p:cNvPr id="57348" name="Picture 2"/>
          <p:cNvPicPr>
            <a:picLocks noChangeAspect="1" noChangeArrowheads="1"/>
          </p:cNvPicPr>
          <p:nvPr/>
        </p:nvPicPr>
        <p:blipFill>
          <a:blip r:embed="rId3" cstate="print"/>
          <a:srcRect/>
          <a:stretch>
            <a:fillRect/>
          </a:stretch>
        </p:blipFill>
        <p:spPr bwMode="auto">
          <a:xfrm>
            <a:off x="1042988" y="2608263"/>
            <a:ext cx="250825" cy="252412"/>
          </a:xfrm>
          <a:prstGeom prst="rect">
            <a:avLst/>
          </a:prstGeom>
          <a:noFill/>
          <a:ln w="9525">
            <a:noFill/>
            <a:miter lim="800000"/>
            <a:headEnd/>
            <a:tailEnd/>
          </a:ln>
        </p:spPr>
      </p:pic>
      <p:pic>
        <p:nvPicPr>
          <p:cNvPr id="57349" name="Picture 3"/>
          <p:cNvPicPr>
            <a:picLocks noChangeAspect="1" noChangeArrowheads="1"/>
          </p:cNvPicPr>
          <p:nvPr/>
        </p:nvPicPr>
        <p:blipFill>
          <a:blip r:embed="rId4" cstate="print"/>
          <a:srcRect/>
          <a:stretch>
            <a:fillRect/>
          </a:stretch>
        </p:blipFill>
        <p:spPr bwMode="auto">
          <a:xfrm>
            <a:off x="1042988" y="2968625"/>
            <a:ext cx="250825" cy="252413"/>
          </a:xfrm>
          <a:prstGeom prst="rect">
            <a:avLst/>
          </a:prstGeom>
          <a:noFill/>
          <a:ln w="9525">
            <a:noFill/>
            <a:miter lim="800000"/>
            <a:headEnd/>
            <a:tailEnd/>
          </a:ln>
        </p:spPr>
      </p:pic>
      <p:pic>
        <p:nvPicPr>
          <p:cNvPr id="57350" name="Picture 4"/>
          <p:cNvPicPr>
            <a:picLocks noChangeAspect="1" noChangeArrowheads="1"/>
          </p:cNvPicPr>
          <p:nvPr/>
        </p:nvPicPr>
        <p:blipFill>
          <a:blip r:embed="rId5" cstate="print"/>
          <a:srcRect/>
          <a:stretch>
            <a:fillRect/>
          </a:stretch>
        </p:blipFill>
        <p:spPr bwMode="auto">
          <a:xfrm>
            <a:off x="1042988" y="3327400"/>
            <a:ext cx="250825" cy="252413"/>
          </a:xfrm>
          <a:prstGeom prst="rect">
            <a:avLst/>
          </a:prstGeom>
          <a:noFill/>
          <a:ln w="9525">
            <a:noFill/>
            <a:miter lim="800000"/>
            <a:headEnd/>
            <a:tailEnd/>
          </a:ln>
        </p:spPr>
      </p:pic>
      <p:pic>
        <p:nvPicPr>
          <p:cNvPr id="57351" name="Picture 4"/>
          <p:cNvPicPr>
            <a:picLocks noChangeAspect="1" noChangeArrowheads="1"/>
          </p:cNvPicPr>
          <p:nvPr/>
        </p:nvPicPr>
        <p:blipFill>
          <a:blip r:embed="rId5" cstate="print"/>
          <a:srcRect/>
          <a:stretch>
            <a:fillRect/>
          </a:stretch>
        </p:blipFill>
        <p:spPr bwMode="auto">
          <a:xfrm>
            <a:off x="4303713" y="4221163"/>
            <a:ext cx="250825" cy="252412"/>
          </a:xfrm>
          <a:prstGeom prst="rect">
            <a:avLst/>
          </a:prstGeom>
          <a:noFill/>
          <a:ln w="9525">
            <a:noFill/>
            <a:miter lim="800000"/>
            <a:headEnd/>
            <a:tailEnd/>
          </a:ln>
        </p:spPr>
      </p:pic>
      <p:pic>
        <p:nvPicPr>
          <p:cNvPr id="57352" name="Picture 3"/>
          <p:cNvPicPr>
            <a:picLocks noChangeAspect="1" noChangeArrowheads="1"/>
          </p:cNvPicPr>
          <p:nvPr/>
        </p:nvPicPr>
        <p:blipFill>
          <a:blip r:embed="rId6" cstate="print"/>
          <a:srcRect/>
          <a:stretch>
            <a:fillRect/>
          </a:stretch>
        </p:blipFill>
        <p:spPr bwMode="auto">
          <a:xfrm>
            <a:off x="7058025" y="2503488"/>
            <a:ext cx="1944688" cy="1357312"/>
          </a:xfrm>
          <a:prstGeom prst="rect">
            <a:avLst/>
          </a:prstGeom>
          <a:noFill/>
          <a:ln w="9525">
            <a:noFill/>
            <a:miter lim="800000"/>
            <a:headEnd/>
            <a:tailEnd/>
          </a:ln>
        </p:spPr>
      </p:pic>
      <p:pic>
        <p:nvPicPr>
          <p:cNvPr id="57353" name="Picture 4"/>
          <p:cNvPicPr>
            <a:picLocks noChangeAspect="1" noChangeArrowheads="1"/>
          </p:cNvPicPr>
          <p:nvPr/>
        </p:nvPicPr>
        <p:blipFill>
          <a:blip r:embed="rId7" cstate="print"/>
          <a:srcRect/>
          <a:stretch>
            <a:fillRect/>
          </a:stretch>
        </p:blipFill>
        <p:spPr bwMode="auto">
          <a:xfrm>
            <a:off x="4097338" y="2449513"/>
            <a:ext cx="2822575" cy="1008062"/>
          </a:xfrm>
          <a:prstGeom prst="rect">
            <a:avLst/>
          </a:prstGeom>
          <a:noFill/>
          <a:ln w="9525">
            <a:noFill/>
            <a:miter lim="800000"/>
            <a:headEnd/>
            <a:tailEnd/>
          </a:ln>
        </p:spPr>
      </p:pic>
      <p:pic>
        <p:nvPicPr>
          <p:cNvPr id="57354" name="Picture 2"/>
          <p:cNvPicPr>
            <a:picLocks noChangeAspect="1" noChangeArrowheads="1"/>
          </p:cNvPicPr>
          <p:nvPr/>
        </p:nvPicPr>
        <p:blipFill>
          <a:blip r:embed="rId3" cstate="print"/>
          <a:srcRect/>
          <a:stretch>
            <a:fillRect/>
          </a:stretch>
        </p:blipFill>
        <p:spPr bwMode="auto">
          <a:xfrm>
            <a:off x="4303713" y="2365375"/>
            <a:ext cx="250825" cy="250825"/>
          </a:xfrm>
          <a:prstGeom prst="rect">
            <a:avLst/>
          </a:prstGeom>
          <a:noFill/>
          <a:ln w="9525">
            <a:noFill/>
            <a:miter lim="800000"/>
            <a:headEnd/>
            <a:tailEnd/>
          </a:ln>
        </p:spPr>
      </p:pic>
      <p:pic>
        <p:nvPicPr>
          <p:cNvPr id="57355" name="Picture 3"/>
          <p:cNvPicPr>
            <a:picLocks noChangeAspect="1" noChangeArrowheads="1"/>
          </p:cNvPicPr>
          <p:nvPr/>
        </p:nvPicPr>
        <p:blipFill>
          <a:blip r:embed="rId4" cstate="print"/>
          <a:srcRect/>
          <a:stretch>
            <a:fillRect/>
          </a:stretch>
        </p:blipFill>
        <p:spPr bwMode="auto">
          <a:xfrm>
            <a:off x="7289800" y="2365375"/>
            <a:ext cx="252413" cy="250825"/>
          </a:xfrm>
          <a:prstGeom prst="rect">
            <a:avLst/>
          </a:prstGeom>
          <a:noFill/>
          <a:ln w="9525">
            <a:noFill/>
            <a:miter lim="800000"/>
            <a:headEnd/>
            <a:tailEnd/>
          </a:ln>
        </p:spPr>
      </p:pic>
      <p:pic>
        <p:nvPicPr>
          <p:cNvPr id="57359" name="Picture 2"/>
          <p:cNvPicPr>
            <a:picLocks noChangeAspect="1" noChangeArrowheads="1"/>
          </p:cNvPicPr>
          <p:nvPr/>
        </p:nvPicPr>
        <p:blipFill>
          <a:blip r:embed="rId8" cstate="print"/>
          <a:srcRect/>
          <a:stretch>
            <a:fillRect/>
          </a:stretch>
        </p:blipFill>
        <p:spPr bwMode="auto">
          <a:xfrm>
            <a:off x="6193383" y="4292600"/>
            <a:ext cx="250825" cy="252413"/>
          </a:xfrm>
          <a:prstGeom prst="rect">
            <a:avLst/>
          </a:prstGeom>
          <a:noFill/>
          <a:ln w="9525">
            <a:noFill/>
            <a:miter lim="800000"/>
            <a:headEnd/>
            <a:tailEnd/>
          </a:ln>
        </p:spPr>
      </p:pic>
      <p:pic>
        <p:nvPicPr>
          <p:cNvPr id="57360" name="Picture 2"/>
          <p:cNvPicPr>
            <a:picLocks noChangeAspect="1" noChangeArrowheads="1"/>
          </p:cNvPicPr>
          <p:nvPr/>
        </p:nvPicPr>
        <p:blipFill>
          <a:blip r:embed="rId8" cstate="print"/>
          <a:srcRect/>
          <a:stretch>
            <a:fillRect/>
          </a:stretch>
        </p:blipFill>
        <p:spPr bwMode="auto">
          <a:xfrm>
            <a:off x="1028700" y="3724275"/>
            <a:ext cx="250825" cy="252413"/>
          </a:xfrm>
          <a:prstGeom prst="rect">
            <a:avLst/>
          </a:prstGeom>
          <a:noFill/>
          <a:ln w="9525">
            <a:noFill/>
            <a:miter lim="800000"/>
            <a:headEnd/>
            <a:tailEnd/>
          </a:ln>
        </p:spPr>
      </p:pic>
      <p:pic>
        <p:nvPicPr>
          <p:cNvPr id="57361" name="Picture 2"/>
          <p:cNvPicPr>
            <a:picLocks noChangeAspect="1" noChangeArrowheads="1"/>
          </p:cNvPicPr>
          <p:nvPr/>
        </p:nvPicPr>
        <p:blipFill>
          <a:blip r:embed="rId8" cstate="print"/>
          <a:srcRect/>
          <a:stretch>
            <a:fillRect/>
          </a:stretch>
        </p:blipFill>
        <p:spPr bwMode="auto">
          <a:xfrm>
            <a:off x="1028700" y="4156075"/>
            <a:ext cx="250825" cy="252413"/>
          </a:xfrm>
          <a:prstGeom prst="rect">
            <a:avLst/>
          </a:prstGeom>
          <a:noFill/>
          <a:ln w="9525">
            <a:noFill/>
            <a:miter lim="800000"/>
            <a:headEnd/>
            <a:tailEnd/>
          </a:ln>
        </p:spPr>
      </p:pic>
      <p:pic>
        <p:nvPicPr>
          <p:cNvPr id="57362" name="Picture 2"/>
          <p:cNvPicPr>
            <a:picLocks noChangeAspect="1" noChangeArrowheads="1"/>
          </p:cNvPicPr>
          <p:nvPr/>
        </p:nvPicPr>
        <p:blipFill>
          <a:blip r:embed="rId8" cstate="print"/>
          <a:srcRect/>
          <a:stretch>
            <a:fillRect/>
          </a:stretch>
        </p:blipFill>
        <p:spPr bwMode="auto">
          <a:xfrm>
            <a:off x="1028700" y="4587875"/>
            <a:ext cx="250825" cy="252413"/>
          </a:xfrm>
          <a:prstGeom prst="rect">
            <a:avLst/>
          </a:prstGeom>
          <a:noFill/>
          <a:ln w="9525">
            <a:noFill/>
            <a:miter lim="800000"/>
            <a:headEnd/>
            <a:tailEnd/>
          </a:ln>
        </p:spPr>
      </p:pic>
      <p:pic>
        <p:nvPicPr>
          <p:cNvPr id="57363" name="Picture 2"/>
          <p:cNvPicPr>
            <a:picLocks noChangeAspect="1" noChangeArrowheads="1"/>
          </p:cNvPicPr>
          <p:nvPr/>
        </p:nvPicPr>
        <p:blipFill>
          <a:blip r:embed="rId8" cstate="print"/>
          <a:srcRect/>
          <a:stretch>
            <a:fillRect/>
          </a:stretch>
        </p:blipFill>
        <p:spPr bwMode="auto">
          <a:xfrm>
            <a:off x="1028700" y="5019675"/>
            <a:ext cx="250825" cy="252413"/>
          </a:xfrm>
          <a:prstGeom prst="rect">
            <a:avLst/>
          </a:prstGeom>
          <a:noFill/>
          <a:ln w="9525">
            <a:noFill/>
            <a:miter lim="800000"/>
            <a:headEnd/>
            <a:tailEnd/>
          </a:ln>
        </p:spPr>
      </p:pic>
      <p:sp>
        <p:nvSpPr>
          <p:cNvPr id="57365" name="20 CuadroTexto"/>
          <p:cNvSpPr txBox="1">
            <a:spLocks noChangeArrowheads="1"/>
          </p:cNvSpPr>
          <p:nvPr/>
        </p:nvSpPr>
        <p:spPr bwMode="auto">
          <a:xfrm>
            <a:off x="1000125" y="3714750"/>
            <a:ext cx="241300" cy="276225"/>
          </a:xfrm>
          <a:prstGeom prst="rect">
            <a:avLst/>
          </a:prstGeom>
          <a:noFill/>
          <a:ln w="9525">
            <a:noFill/>
            <a:miter lim="800000"/>
            <a:headEnd/>
            <a:tailEnd/>
          </a:ln>
        </p:spPr>
        <p:txBody>
          <a:bodyPr>
            <a:spAutoFit/>
          </a:bodyPr>
          <a:lstStyle/>
          <a:p>
            <a:r>
              <a:rPr lang="es-CL" sz="1200"/>
              <a:t>4</a:t>
            </a:r>
          </a:p>
        </p:txBody>
      </p:sp>
      <p:sp>
        <p:nvSpPr>
          <p:cNvPr id="2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2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pic>
        <p:nvPicPr>
          <p:cNvPr id="55298" name="Picture 2" descr="C:\Users\Efecto13\Desktop\234.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372200" y="4412907"/>
            <a:ext cx="2056869" cy="1680389"/>
          </a:xfrm>
          <a:prstGeom prst="rect">
            <a:avLst/>
          </a:prstGeom>
          <a:noFill/>
          <a:extLst>
            <a:ext uri="{909E8E84-426E-40DD-AFC4-6F175D3DCCD1}">
              <a14:hiddenFill xmlns:a14="http://schemas.microsoft.com/office/drawing/2010/main" xmlns="">
                <a:solidFill>
                  <a:srgbClr val="FFFFFF"/>
                </a:solidFill>
              </a14:hiddenFill>
            </a:ext>
          </a:extLst>
        </p:spPr>
      </p:pic>
      <p:pic>
        <p:nvPicPr>
          <p:cNvPr id="55300" name="Picture 4" descr="C:\Users\Efecto13\Desktop\123.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473120" y="4243388"/>
            <a:ext cx="1352550" cy="1981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63" y="4198938"/>
            <a:ext cx="206375" cy="20796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39939" name="6 CuadroTexto"/>
          <p:cNvSpPr txBox="1">
            <a:spLocks noChangeArrowheads="1"/>
          </p:cNvSpPr>
          <p:nvPr/>
        </p:nvSpPr>
        <p:spPr bwMode="auto">
          <a:xfrm>
            <a:off x="1187450" y="3212976"/>
            <a:ext cx="6840538" cy="2785378"/>
          </a:xfrm>
          <a:prstGeom prst="rect">
            <a:avLst/>
          </a:prstGeom>
          <a:noFill/>
          <a:ln w="9525">
            <a:noFill/>
            <a:miter lim="800000"/>
            <a:headEnd/>
            <a:tailEnd/>
          </a:ln>
        </p:spPr>
        <p:txBody>
          <a:bodyPr>
            <a:spAutoFit/>
          </a:bodyPr>
          <a:lstStyle/>
          <a:p>
            <a:pPr>
              <a:defRPr/>
            </a:pPr>
            <a:r>
              <a:rPr lang="en-US" sz="1600" dirty="0">
                <a:latin typeface="+mj-lt"/>
              </a:rPr>
              <a:t>To collect force measurements with the </a:t>
            </a:r>
            <a:r>
              <a:rPr lang="en-US" sz="1600" dirty="0" err="1" smtClean="0">
                <a:latin typeface="+mj-lt"/>
              </a:rPr>
              <a:t>Dymo</a:t>
            </a:r>
            <a:r>
              <a:rPr lang="en-US" sz="1600" dirty="0" smtClean="0">
                <a:latin typeface="+mj-lt"/>
              </a:rPr>
              <a:t> </a:t>
            </a:r>
            <a:r>
              <a:rPr lang="en-US" sz="1600" dirty="0">
                <a:latin typeface="+mj-lt"/>
              </a:rPr>
              <a:t>force sensor, follow these steps: </a:t>
            </a:r>
          </a:p>
          <a:p>
            <a:pPr>
              <a:defRPr/>
            </a:pPr>
            <a:endParaRPr lang="es-CL" sz="1600" dirty="0">
              <a:latin typeface="Calibri" pitchFamily="34" charset="0"/>
            </a:endParaRPr>
          </a:p>
          <a:p>
            <a:pPr>
              <a:defRPr/>
            </a:pPr>
            <a:r>
              <a:rPr lang="en-US" sz="1600" dirty="0">
                <a:latin typeface="Calibri" pitchFamily="34" charset="0"/>
              </a:rPr>
              <a:t>Open the GlobiLab software and turn on the Labdisc.</a:t>
            </a:r>
          </a:p>
          <a:p>
            <a:pPr>
              <a:defRPr/>
            </a:pPr>
            <a:endParaRPr lang="es-CL" sz="1600" dirty="0">
              <a:latin typeface="Calibri" pitchFamily="34" charset="0"/>
            </a:endParaRPr>
          </a:p>
          <a:p>
            <a:pPr algn="just">
              <a:defRPr/>
            </a:pPr>
            <a:r>
              <a:rPr lang="en-US" sz="1600" dirty="0">
                <a:latin typeface="Calibri" pitchFamily="34" charset="0"/>
              </a:rPr>
              <a:t>Click on the Bluetooth icon in the bottom right corner of the GlobiLab screen. Select the Labdisc you are using currently. Once the Labdisc has been recognized by the software, the icon will change from a grey to blue color</a:t>
            </a:r>
            <a:r>
              <a:rPr lang="es-CL" sz="1600" dirty="0">
                <a:latin typeface="Calibri" pitchFamily="34" charset="0"/>
              </a:rPr>
              <a:t>              .            </a:t>
            </a:r>
          </a:p>
          <a:p>
            <a:pPr algn="just">
              <a:defRPr/>
            </a:pPr>
            <a:r>
              <a:rPr lang="en-US" sz="1600" dirty="0">
                <a:latin typeface="Calibri" pitchFamily="34" charset="0"/>
              </a:rPr>
              <a:t>If you prefer a USB connection follow the previous instruction clicking on the USB icon. You  will  see  the  same  color  change  when  the Labdisc is recognized</a:t>
            </a:r>
            <a:br>
              <a:rPr lang="en-US" sz="1600" dirty="0">
                <a:latin typeface="Calibri" pitchFamily="34" charset="0"/>
              </a:rPr>
            </a:br>
            <a:r>
              <a:rPr lang="en-US" sz="1600" dirty="0">
                <a:latin typeface="Calibri" pitchFamily="34" charset="0"/>
              </a:rPr>
              <a:t>              .                      </a:t>
            </a:r>
            <a:r>
              <a:rPr lang="es-CL" sz="1600" dirty="0">
                <a:latin typeface="Calibri" pitchFamily="34" charset="0"/>
              </a:rPr>
              <a:t> </a:t>
            </a:r>
          </a:p>
          <a:p>
            <a:pPr>
              <a:defRPr/>
            </a:pPr>
            <a:endParaRPr lang="es-CL" sz="1500" dirty="0">
              <a:latin typeface="Calibri" pitchFamily="34" charset="0"/>
            </a:endParaRPr>
          </a:p>
        </p:txBody>
      </p:sp>
      <p:sp>
        <p:nvSpPr>
          <p:cNvPr id="8" name="7 Elipse"/>
          <p:cNvSpPr/>
          <p:nvPr/>
        </p:nvSpPr>
        <p:spPr>
          <a:xfrm>
            <a:off x="995363" y="3752850"/>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58372" name="8 CuadroTexto"/>
          <p:cNvSpPr txBox="1">
            <a:spLocks noChangeArrowheads="1"/>
          </p:cNvSpPr>
          <p:nvPr/>
        </p:nvSpPr>
        <p:spPr bwMode="auto">
          <a:xfrm>
            <a:off x="965200" y="3697288"/>
            <a:ext cx="276225" cy="307975"/>
          </a:xfrm>
          <a:prstGeom prst="rect">
            <a:avLst/>
          </a:prstGeom>
          <a:noFill/>
          <a:ln w="9525">
            <a:noFill/>
            <a:miter lim="800000"/>
            <a:headEnd/>
            <a:tailEnd/>
          </a:ln>
        </p:spPr>
        <p:txBody>
          <a:bodyPr wrap="none">
            <a:spAutoFit/>
          </a:bodyPr>
          <a:lstStyle/>
          <a:p>
            <a:r>
              <a:rPr lang="es-CL" sz="1400">
                <a:latin typeface="Calibri" pitchFamily="34" charset="0"/>
              </a:rPr>
              <a:t>1</a:t>
            </a:r>
          </a:p>
        </p:txBody>
      </p:sp>
      <p:sp>
        <p:nvSpPr>
          <p:cNvPr id="58373" name="10 CuadroTexto"/>
          <p:cNvSpPr txBox="1">
            <a:spLocks noChangeArrowheads="1"/>
          </p:cNvSpPr>
          <p:nvPr/>
        </p:nvSpPr>
        <p:spPr bwMode="auto">
          <a:xfrm>
            <a:off x="965200" y="4149725"/>
            <a:ext cx="276225" cy="306388"/>
          </a:xfrm>
          <a:prstGeom prst="rect">
            <a:avLst/>
          </a:prstGeom>
          <a:noFill/>
          <a:ln w="9525">
            <a:noFill/>
            <a:miter lim="800000"/>
            <a:headEnd/>
            <a:tailEnd/>
          </a:ln>
        </p:spPr>
        <p:txBody>
          <a:bodyPr wrap="none">
            <a:spAutoFit/>
          </a:bodyPr>
          <a:lstStyle/>
          <a:p>
            <a:r>
              <a:rPr lang="es-CL" sz="1400">
                <a:latin typeface="Calibri" pitchFamily="34" charset="0"/>
              </a:rPr>
              <a:t>2</a:t>
            </a:r>
          </a:p>
        </p:txBody>
      </p:sp>
      <p:pic>
        <p:nvPicPr>
          <p:cNvPr id="58374"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2106613"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Labdisc  configuration</a:t>
            </a:r>
            <a:endParaRPr lang="es-ES_tradnl" sz="2400" b="1" baseline="30000" dirty="0">
              <a:solidFill>
                <a:schemeClr val="bg1"/>
              </a:solidFill>
              <a:latin typeface="+mj-lt"/>
            </a:endParaRPr>
          </a:p>
        </p:txBody>
      </p:sp>
      <p:pic>
        <p:nvPicPr>
          <p:cNvPr id="58376" name="14 Imagen"/>
          <p:cNvPicPr>
            <a:picLocks noChangeAspect="1"/>
          </p:cNvPicPr>
          <p:nvPr/>
        </p:nvPicPr>
        <p:blipFill>
          <a:blip r:embed="rId3" cstate="print"/>
          <a:srcRect/>
          <a:stretch>
            <a:fillRect/>
          </a:stretch>
        </p:blipFill>
        <p:spPr bwMode="auto">
          <a:xfrm>
            <a:off x="6407150" y="4689475"/>
            <a:ext cx="612775" cy="252413"/>
          </a:xfrm>
          <a:prstGeom prst="rect">
            <a:avLst/>
          </a:prstGeom>
          <a:noFill/>
          <a:ln w="9525">
            <a:noFill/>
            <a:miter lim="800000"/>
            <a:headEnd/>
            <a:tailEnd/>
          </a:ln>
        </p:spPr>
      </p:pic>
      <p:pic>
        <p:nvPicPr>
          <p:cNvPr id="58377" name="15 Imagen"/>
          <p:cNvPicPr>
            <a:picLocks noChangeAspect="1"/>
          </p:cNvPicPr>
          <p:nvPr/>
        </p:nvPicPr>
        <p:blipFill>
          <a:blip r:embed="rId4" cstate="print"/>
          <a:srcRect/>
          <a:stretch>
            <a:fillRect/>
          </a:stretch>
        </p:blipFill>
        <p:spPr bwMode="auto">
          <a:xfrm>
            <a:off x="1258888" y="5445125"/>
            <a:ext cx="614362" cy="252413"/>
          </a:xfrm>
          <a:prstGeom prst="rect">
            <a:avLst/>
          </a:prstGeom>
          <a:noFill/>
          <a:ln w="9525">
            <a:noFill/>
            <a:miter lim="800000"/>
            <a:headEnd/>
            <a:tailEnd/>
          </a:ln>
        </p:spPr>
      </p:pic>
      <p:sp>
        <p:nvSpPr>
          <p:cNvPr id="17" name="2 Subtítulo"/>
          <p:cNvSpPr txBox="1">
            <a:spLocks/>
          </p:cNvSpPr>
          <p:nvPr/>
        </p:nvSpPr>
        <p:spPr>
          <a:xfrm>
            <a:off x="5653435" y="1863725"/>
            <a:ext cx="3383062"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Using </a:t>
            </a:r>
            <a:r>
              <a:rPr lang="es-ES_tradnl" sz="2400" b="1" baseline="30000" dirty="0">
                <a:solidFill>
                  <a:schemeClr val="bg1"/>
                </a:solidFill>
              </a:rPr>
              <a:t>the Labdisc</a:t>
            </a: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7 CuadroTexto"/>
          <p:cNvSpPr txBox="1">
            <a:spLocks noChangeArrowheads="1"/>
          </p:cNvSpPr>
          <p:nvPr/>
        </p:nvSpPr>
        <p:spPr bwMode="auto">
          <a:xfrm>
            <a:off x="1403350" y="2309813"/>
            <a:ext cx="6192986" cy="581025"/>
          </a:xfrm>
          <a:prstGeom prst="rect">
            <a:avLst/>
          </a:prstGeom>
          <a:noFill/>
          <a:ln w="9525">
            <a:noFill/>
            <a:miter lim="800000"/>
            <a:headEnd/>
            <a:tailEnd/>
          </a:ln>
        </p:spPr>
        <p:txBody>
          <a:bodyPr wrap="square">
            <a:spAutoFit/>
          </a:bodyPr>
          <a:lstStyle/>
          <a:p>
            <a:r>
              <a:rPr lang="en-US" sz="1600" dirty="0" smtClean="0">
                <a:latin typeface="Calibri" pitchFamily="34" charset="0"/>
              </a:rPr>
              <a:t>Click            </a:t>
            </a:r>
            <a:r>
              <a:rPr lang="en-US" sz="1600" dirty="0">
                <a:latin typeface="Calibri" pitchFamily="34" charset="0"/>
              </a:rPr>
              <a:t>to </a:t>
            </a:r>
            <a:r>
              <a:rPr lang="en-US" sz="1600" dirty="0" smtClean="0">
                <a:latin typeface="Calibri" pitchFamily="34" charset="0"/>
              </a:rPr>
              <a:t>setup </a:t>
            </a:r>
            <a:r>
              <a:rPr lang="en-US" sz="1600" dirty="0">
                <a:latin typeface="Calibri" pitchFamily="34" charset="0"/>
              </a:rPr>
              <a:t>the </a:t>
            </a:r>
            <a:r>
              <a:rPr lang="en-US" sz="1600" dirty="0" err="1">
                <a:latin typeface="Calibri" pitchFamily="34" charset="0"/>
              </a:rPr>
              <a:t>Labdisc</a:t>
            </a:r>
            <a:r>
              <a:rPr lang="en-US" sz="1600" dirty="0">
                <a:latin typeface="Calibri" pitchFamily="34" charset="0"/>
              </a:rPr>
              <a:t>. Select Force (5N) in the </a:t>
            </a:r>
            <a:r>
              <a:rPr lang="en-US" sz="1600" dirty="0" smtClean="0">
                <a:latin typeface="Calibri" pitchFamily="34" charset="0"/>
              </a:rPr>
              <a:t>"</a:t>
            </a:r>
            <a:r>
              <a:rPr lang="en-US" sz="1600" dirty="0">
                <a:latin typeface="Calibri" pitchFamily="34" charset="0"/>
              </a:rPr>
              <a:t>Logger </a:t>
            </a:r>
            <a:r>
              <a:rPr lang="en-US" sz="1600" dirty="0" smtClean="0">
                <a:latin typeface="Calibri" pitchFamily="34" charset="0"/>
              </a:rPr>
              <a:t>Setup“ window. Enter a </a:t>
            </a:r>
            <a:r>
              <a:rPr lang="en-US" sz="1600" dirty="0">
                <a:latin typeface="Calibri" pitchFamily="34" charset="0"/>
              </a:rPr>
              <a:t>"</a:t>
            </a:r>
            <a:r>
              <a:rPr lang="en-US" sz="1600" dirty="0" smtClean="0">
                <a:latin typeface="Calibri" pitchFamily="34" charset="0"/>
              </a:rPr>
              <a:t>10/sec“ sampling </a:t>
            </a:r>
            <a:r>
              <a:rPr lang="en-US" sz="1600" dirty="0">
                <a:latin typeface="Calibri" pitchFamily="34" charset="0"/>
              </a:rPr>
              <a:t>frequency.</a:t>
            </a:r>
            <a:endParaRPr lang="es-CL" sz="1600" dirty="0">
              <a:latin typeface="Calibri" pitchFamily="34" charset="0"/>
            </a:endParaRPr>
          </a:p>
        </p:txBody>
      </p:sp>
      <p:pic>
        <p:nvPicPr>
          <p:cNvPr id="59394" name="8 Imagen"/>
          <p:cNvPicPr>
            <a:picLocks noChangeAspect="1"/>
          </p:cNvPicPr>
          <p:nvPr/>
        </p:nvPicPr>
        <p:blipFill>
          <a:blip r:embed="rId2" cstate="print"/>
          <a:srcRect/>
          <a:stretch>
            <a:fillRect/>
          </a:stretch>
        </p:blipFill>
        <p:spPr bwMode="auto">
          <a:xfrm>
            <a:off x="1953990" y="2276475"/>
            <a:ext cx="385762" cy="363538"/>
          </a:xfrm>
          <a:prstGeom prst="rect">
            <a:avLst/>
          </a:prstGeom>
          <a:noFill/>
          <a:ln w="9525">
            <a:noFill/>
            <a:miter lim="800000"/>
            <a:headEnd/>
            <a:tailEnd/>
          </a:ln>
        </p:spPr>
      </p:pic>
      <p:pic>
        <p:nvPicPr>
          <p:cNvPr id="59396" name="Picture 8"/>
          <p:cNvPicPr>
            <a:picLocks noChangeAspect="1" noChangeArrowheads="1"/>
          </p:cNvPicPr>
          <p:nvPr/>
        </p:nvPicPr>
        <p:blipFill>
          <a:blip r:embed="rId3" cstate="print"/>
          <a:srcRect/>
          <a:stretch>
            <a:fillRect/>
          </a:stretch>
        </p:blipFill>
        <p:spPr bwMode="auto">
          <a:xfrm>
            <a:off x="1117600" y="2351088"/>
            <a:ext cx="285750" cy="285750"/>
          </a:xfrm>
          <a:prstGeom prst="rect">
            <a:avLst/>
          </a:prstGeom>
          <a:noFill/>
          <a:ln w="9525">
            <a:noFill/>
            <a:miter lim="800000"/>
            <a:headEnd/>
            <a:tailEnd/>
          </a:ln>
        </p:spPr>
      </p:pic>
      <p:sp>
        <p:nvSpPr>
          <p:cNvPr id="10"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1"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4" name="2 Subtítulo"/>
          <p:cNvSpPr txBox="1">
            <a:spLocks/>
          </p:cNvSpPr>
          <p:nvPr/>
        </p:nvSpPr>
        <p:spPr>
          <a:xfrm>
            <a:off x="5653435" y="1863725"/>
            <a:ext cx="3383062"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Using </a:t>
            </a:r>
            <a:r>
              <a:rPr lang="es-ES_tradnl" sz="2400" b="1" baseline="30000" dirty="0">
                <a:solidFill>
                  <a:schemeClr val="bg1"/>
                </a:solidFill>
              </a:rPr>
              <a:t>the Labdisc</a:t>
            </a: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pic>
        <p:nvPicPr>
          <p:cNvPr id="9" name="Picture 8"/>
          <p:cNvPicPr>
            <a:picLocks noChangeAspect="1" noChangeArrowheads="1"/>
          </p:cNvPicPr>
          <p:nvPr/>
        </p:nvPicPr>
        <p:blipFill>
          <a:blip r:embed="rId4" cstate="print">
            <a:extLst>
              <a:ext uri="{28A0092B-C50C-407E-A947-70E740481C1C}">
                <a14:useLocalDpi xmlns="" xmlns:a14="http://schemas.microsoft.com/office/drawing/2010/main" xmlns:lc="http://schemas.openxmlformats.org/drawingml/2006/lockedCanvas" val="0"/>
              </a:ext>
            </a:extLst>
          </a:blip>
          <a:stretch>
            <a:fillRect/>
          </a:stretch>
        </p:blipFill>
        <p:spPr bwMode="auto">
          <a:xfrm>
            <a:off x="2915816" y="2958107"/>
            <a:ext cx="3180260" cy="335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6 CuadroTexto"/>
          <p:cNvSpPr txBox="1">
            <a:spLocks noChangeArrowheads="1"/>
          </p:cNvSpPr>
          <p:nvPr/>
        </p:nvSpPr>
        <p:spPr bwMode="auto">
          <a:xfrm>
            <a:off x="1258888" y="2781300"/>
            <a:ext cx="7489825" cy="830263"/>
          </a:xfrm>
          <a:prstGeom prst="rect">
            <a:avLst/>
          </a:prstGeom>
          <a:noFill/>
          <a:ln w="9525">
            <a:noFill/>
            <a:miter lim="800000"/>
            <a:headEnd/>
            <a:tailEnd/>
          </a:ln>
        </p:spPr>
        <p:txBody>
          <a:bodyPr>
            <a:spAutoFit/>
          </a:bodyPr>
          <a:lstStyle/>
          <a:p>
            <a:r>
              <a:rPr lang="en-US" sz="1600" dirty="0">
                <a:latin typeface="Calibri" pitchFamily="34" charset="0"/>
              </a:rPr>
              <a:t>Once you have finished the sensor configuration start measuring by clicking         .       </a:t>
            </a:r>
          </a:p>
          <a:p>
            <a:r>
              <a:rPr lang="en-US" sz="1600" dirty="0">
                <a:latin typeface="Calibri" pitchFamily="34" charset="0"/>
              </a:rPr>
              <a:t> </a:t>
            </a:r>
            <a:endParaRPr lang="es-CL" sz="1600" dirty="0">
              <a:latin typeface="Calibri" pitchFamily="34" charset="0"/>
            </a:endParaRPr>
          </a:p>
          <a:p>
            <a:r>
              <a:rPr lang="en-US" sz="1600" dirty="0">
                <a:latin typeface="Calibri" pitchFamily="34" charset="0"/>
              </a:rPr>
              <a:t>Once you have finished measuring stop the </a:t>
            </a:r>
            <a:r>
              <a:rPr lang="en-US" sz="1600" dirty="0" err="1">
                <a:latin typeface="Calibri" pitchFamily="34" charset="0"/>
              </a:rPr>
              <a:t>Labdisc</a:t>
            </a:r>
            <a:r>
              <a:rPr lang="en-US" sz="1600" dirty="0">
                <a:latin typeface="Calibri" pitchFamily="34" charset="0"/>
              </a:rPr>
              <a:t> by clicking          .        </a:t>
            </a:r>
            <a:endParaRPr lang="es-CL" sz="1600" dirty="0">
              <a:latin typeface="Calibri" pitchFamily="34" charset="0"/>
            </a:endParaRPr>
          </a:p>
        </p:txBody>
      </p:sp>
      <p:pic>
        <p:nvPicPr>
          <p:cNvPr id="60418" name="7 Imagen"/>
          <p:cNvPicPr>
            <a:picLocks noChangeAspect="1"/>
          </p:cNvPicPr>
          <p:nvPr/>
        </p:nvPicPr>
        <p:blipFill>
          <a:blip r:embed="rId2" cstate="print"/>
          <a:srcRect/>
          <a:stretch>
            <a:fillRect/>
          </a:stretch>
        </p:blipFill>
        <p:spPr bwMode="auto">
          <a:xfrm>
            <a:off x="7666038" y="2744788"/>
            <a:ext cx="290512" cy="352425"/>
          </a:xfrm>
          <a:prstGeom prst="rect">
            <a:avLst/>
          </a:prstGeom>
          <a:noFill/>
          <a:ln w="9525">
            <a:noFill/>
            <a:miter lim="800000"/>
            <a:headEnd/>
            <a:tailEnd/>
          </a:ln>
        </p:spPr>
      </p:pic>
      <p:pic>
        <p:nvPicPr>
          <p:cNvPr id="60419" name="8 Imagen"/>
          <p:cNvPicPr>
            <a:picLocks noChangeAspect="1"/>
          </p:cNvPicPr>
          <p:nvPr/>
        </p:nvPicPr>
        <p:blipFill>
          <a:blip r:embed="rId3" cstate="print"/>
          <a:srcRect/>
          <a:stretch>
            <a:fillRect/>
          </a:stretch>
        </p:blipFill>
        <p:spPr bwMode="auto">
          <a:xfrm>
            <a:off x="6532563" y="3221038"/>
            <a:ext cx="342900" cy="352425"/>
          </a:xfrm>
          <a:prstGeom prst="rect">
            <a:avLst/>
          </a:prstGeom>
          <a:noFill/>
          <a:ln w="9525">
            <a:noFill/>
            <a:miter lim="800000"/>
            <a:headEnd/>
            <a:tailEnd/>
          </a:ln>
        </p:spPr>
      </p:pic>
      <p:sp>
        <p:nvSpPr>
          <p:cNvPr id="10" name="9 Elipse"/>
          <p:cNvSpPr/>
          <p:nvPr/>
        </p:nvSpPr>
        <p:spPr>
          <a:xfrm>
            <a:off x="1038225" y="2816225"/>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60421" name="10 CuadroTexto"/>
          <p:cNvSpPr txBox="1">
            <a:spLocks noChangeArrowheads="1"/>
          </p:cNvSpPr>
          <p:nvPr/>
        </p:nvSpPr>
        <p:spPr bwMode="auto">
          <a:xfrm>
            <a:off x="1003300" y="2767013"/>
            <a:ext cx="276225" cy="307975"/>
          </a:xfrm>
          <a:prstGeom prst="rect">
            <a:avLst/>
          </a:prstGeom>
          <a:noFill/>
          <a:ln w="9525">
            <a:noFill/>
            <a:miter lim="800000"/>
            <a:headEnd/>
            <a:tailEnd/>
          </a:ln>
        </p:spPr>
        <p:txBody>
          <a:bodyPr wrap="none">
            <a:spAutoFit/>
          </a:bodyPr>
          <a:lstStyle/>
          <a:p>
            <a:r>
              <a:rPr lang="es-CL" sz="1400">
                <a:latin typeface="Calibri" pitchFamily="34" charset="0"/>
              </a:rPr>
              <a:t>4</a:t>
            </a:r>
          </a:p>
        </p:txBody>
      </p:sp>
      <p:sp>
        <p:nvSpPr>
          <p:cNvPr id="12" name="11 Elipse"/>
          <p:cNvSpPr/>
          <p:nvPr/>
        </p:nvSpPr>
        <p:spPr>
          <a:xfrm>
            <a:off x="1038225" y="3335338"/>
            <a:ext cx="206375" cy="206375"/>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60423" name="12 CuadroTexto"/>
          <p:cNvSpPr txBox="1">
            <a:spLocks noChangeArrowheads="1"/>
          </p:cNvSpPr>
          <p:nvPr/>
        </p:nvSpPr>
        <p:spPr bwMode="auto">
          <a:xfrm>
            <a:off x="1008063" y="3284538"/>
            <a:ext cx="276225" cy="288925"/>
          </a:xfrm>
          <a:prstGeom prst="rect">
            <a:avLst/>
          </a:prstGeom>
          <a:noFill/>
          <a:ln w="9525">
            <a:noFill/>
            <a:miter lim="800000"/>
            <a:headEnd/>
            <a:tailEnd/>
          </a:ln>
        </p:spPr>
        <p:txBody>
          <a:bodyPr wrap="none">
            <a:spAutoFit/>
          </a:bodyPr>
          <a:lstStyle/>
          <a:p>
            <a:r>
              <a:rPr lang="es-CL" sz="1400">
                <a:latin typeface="Calibri" pitchFamily="34" charset="0"/>
              </a:rPr>
              <a:t>5</a:t>
            </a:r>
          </a:p>
        </p:txBody>
      </p:sp>
      <p:sp>
        <p:nvSpPr>
          <p:cNvPr id="13"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5"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6" name="2 Subtítulo"/>
          <p:cNvSpPr txBox="1">
            <a:spLocks/>
          </p:cNvSpPr>
          <p:nvPr/>
        </p:nvSpPr>
        <p:spPr>
          <a:xfrm>
            <a:off x="5653435" y="1863725"/>
            <a:ext cx="3383062"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Using </a:t>
            </a:r>
            <a:r>
              <a:rPr lang="es-ES_tradnl" sz="2400" b="1" baseline="30000" dirty="0">
                <a:solidFill>
                  <a:schemeClr val="bg1"/>
                </a:solidFill>
              </a:rPr>
              <a:t>the Labdisc</a:t>
            </a: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42" name="11 CuadroTexto"/>
          <p:cNvSpPr txBox="1">
            <a:spLocks noChangeArrowheads="1"/>
          </p:cNvSpPr>
          <p:nvPr/>
        </p:nvSpPr>
        <p:spPr bwMode="auto">
          <a:xfrm>
            <a:off x="1619250" y="2708275"/>
            <a:ext cx="6265118" cy="1569660"/>
          </a:xfrm>
          <a:prstGeom prst="rect">
            <a:avLst/>
          </a:prstGeom>
          <a:noFill/>
          <a:ln w="9525">
            <a:noFill/>
            <a:miter lim="800000"/>
            <a:headEnd/>
            <a:tailEnd/>
          </a:ln>
        </p:spPr>
        <p:txBody>
          <a:bodyPr wrap="square">
            <a:spAutoFit/>
          </a:bodyPr>
          <a:lstStyle/>
          <a:p>
            <a:r>
              <a:rPr lang="en-US" sz="1600" dirty="0" smtClean="0">
                <a:latin typeface="Calibri" pitchFamily="34" charset="0"/>
              </a:rPr>
              <a:t>Connect the </a:t>
            </a:r>
            <a:r>
              <a:rPr lang="en-US" sz="1600" dirty="0" err="1" smtClean="0">
                <a:latin typeface="Calibri" pitchFamily="34" charset="0"/>
              </a:rPr>
              <a:t>Labdisc</a:t>
            </a:r>
            <a:r>
              <a:rPr lang="en-US" sz="1600" dirty="0" smtClean="0">
                <a:latin typeface="Calibri" pitchFamily="34" charset="0"/>
              </a:rPr>
              <a:t> and </a:t>
            </a:r>
            <a:r>
              <a:rPr lang="en-US" sz="1600" dirty="0">
                <a:latin typeface="Calibri" pitchFamily="34" charset="0"/>
              </a:rPr>
              <a:t>the piece of </a:t>
            </a:r>
            <a:r>
              <a:rPr lang="en-US" sz="1600" dirty="0" smtClean="0">
                <a:latin typeface="Calibri" pitchFamily="34" charset="0"/>
              </a:rPr>
              <a:t>wood via the string.</a:t>
            </a:r>
          </a:p>
          <a:p>
            <a:endParaRPr lang="es-CL" sz="1600" dirty="0">
              <a:latin typeface="Calibri" pitchFamily="34" charset="0"/>
            </a:endParaRPr>
          </a:p>
          <a:p>
            <a:r>
              <a:rPr lang="en-US" sz="1600" dirty="0" smtClean="0">
                <a:latin typeface="Calibri" pitchFamily="34" charset="0"/>
              </a:rPr>
              <a:t>Attach </a:t>
            </a:r>
            <a:r>
              <a:rPr lang="en-US" sz="1600" dirty="0">
                <a:latin typeface="Calibri" pitchFamily="34" charset="0"/>
              </a:rPr>
              <a:t>the sandpaper on a flat surface using duct tape</a:t>
            </a:r>
            <a:r>
              <a:rPr lang="en-US" sz="1600" dirty="0" smtClean="0">
                <a:latin typeface="Calibri" pitchFamily="34" charset="0"/>
              </a:rPr>
              <a:t>.</a:t>
            </a:r>
          </a:p>
          <a:p>
            <a:endParaRPr lang="es-CL" sz="1600" dirty="0">
              <a:latin typeface="Calibri" pitchFamily="34" charset="0"/>
            </a:endParaRPr>
          </a:p>
          <a:p>
            <a:pPr algn="just"/>
            <a:r>
              <a:rPr lang="en-US" sz="1600" dirty="0" smtClean="0">
                <a:latin typeface="Calibri" pitchFamily="34" charset="0"/>
              </a:rPr>
              <a:t>Measure </a:t>
            </a:r>
            <a:r>
              <a:rPr lang="en-US" sz="1600" dirty="0">
                <a:latin typeface="Calibri" pitchFamily="34" charset="0"/>
              </a:rPr>
              <a:t>the force it takes to move the wooden object </a:t>
            </a:r>
            <a:r>
              <a:rPr lang="en-US" sz="1600" dirty="0" smtClean="0">
                <a:latin typeface="Calibri" pitchFamily="34" charset="0"/>
              </a:rPr>
              <a:t>along </a:t>
            </a:r>
            <a:r>
              <a:rPr lang="en-US" sz="1600" dirty="0">
                <a:latin typeface="Calibri" pitchFamily="34" charset="0"/>
              </a:rPr>
              <a:t>the sandpaper. The string should not be tight to start </a:t>
            </a:r>
            <a:r>
              <a:rPr lang="en-US" sz="1600" dirty="0" smtClean="0">
                <a:latin typeface="Calibri" pitchFamily="34" charset="0"/>
              </a:rPr>
              <a:t>measuring.</a:t>
            </a:r>
            <a:endParaRPr lang="es-CL" sz="1600" dirty="0">
              <a:latin typeface="Calibri" pitchFamily="34" charset="0"/>
            </a:endParaRPr>
          </a:p>
        </p:txBody>
      </p:sp>
      <p:pic>
        <p:nvPicPr>
          <p:cNvPr id="61443" name="Picture 4"/>
          <p:cNvPicPr>
            <a:picLocks noChangeAspect="1" noChangeArrowheads="1"/>
          </p:cNvPicPr>
          <p:nvPr/>
        </p:nvPicPr>
        <p:blipFill>
          <a:blip r:embed="rId3" cstate="print"/>
          <a:srcRect/>
          <a:stretch>
            <a:fillRect/>
          </a:stretch>
        </p:blipFill>
        <p:spPr bwMode="auto">
          <a:xfrm>
            <a:off x="1333500" y="2738438"/>
            <a:ext cx="285750" cy="285750"/>
          </a:xfrm>
          <a:prstGeom prst="rect">
            <a:avLst/>
          </a:prstGeom>
          <a:noFill/>
          <a:ln w="9525">
            <a:noFill/>
            <a:miter lim="800000"/>
            <a:headEnd/>
            <a:tailEnd/>
          </a:ln>
        </p:spPr>
      </p:pic>
      <p:pic>
        <p:nvPicPr>
          <p:cNvPr id="61444" name="Picture 5"/>
          <p:cNvPicPr>
            <a:picLocks noChangeAspect="1" noChangeArrowheads="1"/>
          </p:cNvPicPr>
          <p:nvPr/>
        </p:nvPicPr>
        <p:blipFill>
          <a:blip r:embed="rId4" cstate="print"/>
          <a:srcRect/>
          <a:stretch>
            <a:fillRect/>
          </a:stretch>
        </p:blipFill>
        <p:spPr bwMode="auto">
          <a:xfrm>
            <a:off x="1331913" y="3284538"/>
            <a:ext cx="285750" cy="285750"/>
          </a:xfrm>
          <a:prstGeom prst="rect">
            <a:avLst/>
          </a:prstGeom>
          <a:noFill/>
          <a:ln w="9525">
            <a:noFill/>
            <a:miter lim="800000"/>
            <a:headEnd/>
            <a:tailEnd/>
          </a:ln>
        </p:spPr>
      </p:pic>
      <p:pic>
        <p:nvPicPr>
          <p:cNvPr id="61445" name="Picture 6"/>
          <p:cNvPicPr>
            <a:picLocks noChangeAspect="1" noChangeArrowheads="1"/>
          </p:cNvPicPr>
          <p:nvPr/>
        </p:nvPicPr>
        <p:blipFill>
          <a:blip r:embed="rId5" cstate="print"/>
          <a:srcRect/>
          <a:stretch>
            <a:fillRect/>
          </a:stretch>
        </p:blipFill>
        <p:spPr bwMode="auto">
          <a:xfrm>
            <a:off x="1331913" y="3789363"/>
            <a:ext cx="285750" cy="285750"/>
          </a:xfrm>
          <a:prstGeom prst="rect">
            <a:avLst/>
          </a:prstGeom>
          <a:noFill/>
          <a:ln w="9525">
            <a:noFill/>
            <a:miter lim="800000"/>
            <a:headEnd/>
            <a:tailEnd/>
          </a:ln>
        </p:spPr>
      </p:pic>
      <p:sp>
        <p:nvSpPr>
          <p:cNvPr id="61446" name="2 Subtítulo"/>
          <p:cNvSpPr txBox="1">
            <a:spLocks/>
          </p:cNvSpPr>
          <p:nvPr/>
        </p:nvSpPr>
        <p:spPr bwMode="auto">
          <a:xfrm>
            <a:off x="5653434" y="1863725"/>
            <a:ext cx="3154709"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Experiment</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400" b="1" baseline="30000" dirty="0">
              <a:solidFill>
                <a:schemeClr val="bg1"/>
              </a:solidFill>
              <a:latin typeface="Calibri" pitchFamily="34" charset="0"/>
            </a:endParaRPr>
          </a:p>
          <a:p>
            <a:pPr>
              <a:spcBef>
                <a:spcPct val="20000"/>
              </a:spcBef>
              <a:buFont typeface="Arial" charset="0"/>
              <a:buNone/>
            </a:pP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1" baseline="30000" dirty="0">
              <a:solidFill>
                <a:schemeClr val="bg1"/>
              </a:solidFill>
              <a:latin typeface="Frutiger 45 Light"/>
            </a:endParaRPr>
          </a:p>
        </p:txBody>
      </p:sp>
      <p:sp>
        <p:nvSpPr>
          <p:cNvPr id="9"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0"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4 Imagen" descr="Imagen1.jpg"/>
          <p:cNvPicPr>
            <a:picLocks noChangeAspect="1"/>
          </p:cNvPicPr>
          <p:nvPr/>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62467" name="10 Rectángulo"/>
          <p:cNvSpPr>
            <a:spLocks noChangeArrowheads="1"/>
          </p:cNvSpPr>
          <p:nvPr/>
        </p:nvSpPr>
        <p:spPr bwMode="auto">
          <a:xfrm>
            <a:off x="1618978" y="2564904"/>
            <a:ext cx="6265390" cy="1815882"/>
          </a:xfrm>
          <a:prstGeom prst="rect">
            <a:avLst/>
          </a:prstGeom>
          <a:noFill/>
          <a:ln w="9525">
            <a:noFill/>
            <a:miter lim="800000"/>
            <a:headEnd/>
            <a:tailEnd/>
          </a:ln>
        </p:spPr>
        <p:txBody>
          <a:bodyPr wrap="square">
            <a:spAutoFit/>
          </a:bodyPr>
          <a:lstStyle/>
          <a:p>
            <a:pPr algn="just"/>
            <a:r>
              <a:rPr lang="en-US" sz="1600" dirty="0" smtClean="0">
                <a:latin typeface="Calibri" pitchFamily="34" charset="0"/>
              </a:rPr>
              <a:t>Repeat </a:t>
            </a:r>
            <a:r>
              <a:rPr lang="en-US" sz="1600" dirty="0">
                <a:latin typeface="Calibri" pitchFamily="34" charset="0"/>
              </a:rPr>
              <a:t>the procedure for each of the sandpapers</a:t>
            </a:r>
            <a:r>
              <a:rPr lang="en-US" sz="1600" dirty="0" smtClean="0">
                <a:latin typeface="Calibri" pitchFamily="34" charset="0"/>
              </a:rPr>
              <a:t>.</a:t>
            </a:r>
          </a:p>
          <a:p>
            <a:pPr marL="342900" indent="-342900" algn="just">
              <a:buAutoNum type="arabicPeriod" startAt="4"/>
            </a:pPr>
            <a:endParaRPr lang="en-US" sz="1600" dirty="0">
              <a:latin typeface="Calibri" pitchFamily="34" charset="0"/>
            </a:endParaRPr>
          </a:p>
          <a:p>
            <a:pPr algn="just"/>
            <a:endParaRPr lang="en-US" sz="1600" dirty="0">
              <a:latin typeface="Calibri" pitchFamily="34" charset="0"/>
            </a:endParaRPr>
          </a:p>
          <a:p>
            <a:pPr algn="just"/>
            <a:r>
              <a:rPr lang="en-US" sz="1600" dirty="0" smtClean="0">
                <a:latin typeface="Calibri" pitchFamily="34" charset="0"/>
              </a:rPr>
              <a:t>Then </a:t>
            </a:r>
            <a:r>
              <a:rPr lang="en-US" sz="1600" dirty="0">
                <a:latin typeface="Calibri" pitchFamily="34" charset="0"/>
              </a:rPr>
              <a:t>select one of the sandpapers and measure the force exerted to perform the movement with different weights. For this purpose use the weights of 100g, 200g and then both to </a:t>
            </a:r>
            <a:r>
              <a:rPr lang="en-US" sz="1600" dirty="0" smtClean="0">
                <a:latin typeface="Calibri" pitchFamily="34" charset="0"/>
              </a:rPr>
              <a:t>reach 300g</a:t>
            </a:r>
            <a:r>
              <a:rPr lang="en-US" sz="1600" dirty="0">
                <a:latin typeface="Calibri" pitchFamily="34" charset="0"/>
              </a:rPr>
              <a:t>. Place the weights on the piece of wood.</a:t>
            </a:r>
          </a:p>
        </p:txBody>
      </p:sp>
      <p:pic>
        <p:nvPicPr>
          <p:cNvPr id="62468" name="Picture 7"/>
          <p:cNvPicPr>
            <a:picLocks noChangeAspect="1" noChangeArrowheads="1"/>
          </p:cNvPicPr>
          <p:nvPr/>
        </p:nvPicPr>
        <p:blipFill>
          <a:blip r:embed="rId3" cstate="print"/>
          <a:srcRect/>
          <a:stretch>
            <a:fillRect/>
          </a:stretch>
        </p:blipFill>
        <p:spPr bwMode="auto">
          <a:xfrm>
            <a:off x="1333228" y="2639517"/>
            <a:ext cx="285750" cy="285750"/>
          </a:xfrm>
          <a:prstGeom prst="rect">
            <a:avLst/>
          </a:prstGeom>
          <a:noFill/>
          <a:ln w="9525">
            <a:noFill/>
            <a:miter lim="800000"/>
            <a:headEnd/>
            <a:tailEnd/>
          </a:ln>
        </p:spPr>
      </p:pic>
      <p:pic>
        <p:nvPicPr>
          <p:cNvPr id="62469" name="Picture 2"/>
          <p:cNvPicPr>
            <a:picLocks noChangeAspect="1" noChangeArrowheads="1"/>
          </p:cNvPicPr>
          <p:nvPr/>
        </p:nvPicPr>
        <p:blipFill>
          <a:blip r:embed="rId4" cstate="print"/>
          <a:srcRect/>
          <a:stretch>
            <a:fillRect/>
          </a:stretch>
        </p:blipFill>
        <p:spPr bwMode="auto">
          <a:xfrm>
            <a:off x="1331640" y="3355479"/>
            <a:ext cx="285750" cy="285750"/>
          </a:xfrm>
          <a:prstGeom prst="rect">
            <a:avLst/>
          </a:prstGeom>
          <a:noFill/>
          <a:ln w="9525">
            <a:noFill/>
            <a:miter lim="800000"/>
            <a:headEnd/>
            <a:tailEnd/>
          </a:ln>
        </p:spPr>
      </p:pic>
      <p:sp>
        <p:nvSpPr>
          <p:cNvPr id="1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5" name="2 Subtítulo"/>
          <p:cNvSpPr txBox="1">
            <a:spLocks/>
          </p:cNvSpPr>
          <p:nvPr/>
        </p:nvSpPr>
        <p:spPr bwMode="auto">
          <a:xfrm>
            <a:off x="5653434" y="1863725"/>
            <a:ext cx="3154709"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Experiment</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400" b="1" baseline="30000" dirty="0">
              <a:solidFill>
                <a:schemeClr val="bg1"/>
              </a:solidFill>
              <a:latin typeface="Calibri" pitchFamily="34" charset="0"/>
            </a:endParaRPr>
          </a:p>
          <a:p>
            <a:pPr>
              <a:spcBef>
                <a:spcPct val="20000"/>
              </a:spcBef>
              <a:buFont typeface="Arial" charset="0"/>
              <a:buNone/>
            </a:pP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1" baseline="30000" dirty="0">
              <a:solidFill>
                <a:schemeClr val="bg1"/>
              </a:solidFill>
              <a:latin typeface="Frutiger 45 Light"/>
            </a:endParaRPr>
          </a:p>
        </p:txBody>
      </p:sp>
      <p:pic>
        <p:nvPicPr>
          <p:cNvPr id="54274" name="Picture 2" descr="C:\Users\Efecto13\Desktop\Montaje-Fricció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5616" y="4077072"/>
            <a:ext cx="6696744" cy="26764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692275" y="2492375"/>
            <a:ext cx="6264275" cy="1323975"/>
          </a:xfrm>
          <a:prstGeom prst="rect">
            <a:avLst/>
          </a:prstGeom>
          <a:noFill/>
          <a:ln w="9525">
            <a:noFill/>
            <a:miter lim="800000"/>
            <a:headEnd/>
            <a:tailEnd/>
          </a:ln>
        </p:spPr>
        <p:txBody>
          <a:bodyPr>
            <a:spAutoFit/>
          </a:bodyPr>
          <a:lstStyle/>
          <a:p>
            <a:pPr algn="just">
              <a:defRPr/>
            </a:pPr>
            <a:r>
              <a:rPr lang="en-US" sz="1600" dirty="0">
                <a:latin typeface="+mj-lt"/>
              </a:rPr>
              <a:t>In each of the graphs indicate the deflection of the spring with the tool                                 </a:t>
            </a:r>
          </a:p>
          <a:p>
            <a:pPr algn="just">
              <a:defRPr/>
            </a:pPr>
            <a:r>
              <a:rPr lang="en-US" sz="1600" dirty="0">
                <a:latin typeface="+mj-lt"/>
              </a:rPr>
              <a:t>         , at the corresponding moments</a:t>
            </a:r>
            <a:r>
              <a:rPr lang="en-US" sz="1600" dirty="0"/>
              <a:t>.</a:t>
            </a:r>
            <a:endParaRPr lang="es-CL" sz="1600" dirty="0"/>
          </a:p>
          <a:p>
            <a:pPr algn="just">
              <a:defRPr/>
            </a:pPr>
            <a:endParaRPr lang="en-US" sz="1600" dirty="0">
              <a:latin typeface="Calibri" pitchFamily="34" charset="0"/>
            </a:endParaRPr>
          </a:p>
          <a:p>
            <a:pPr algn="just">
              <a:defRPr/>
            </a:pPr>
            <a:r>
              <a:rPr lang="en-US" sz="1600" dirty="0">
                <a:latin typeface="+mj-lt"/>
              </a:rPr>
              <a:t>After this, ​​show the values of force at each moment of study by clicking on the curve with the tool         .</a:t>
            </a:r>
          </a:p>
        </p:txBody>
      </p:sp>
      <p:pic>
        <p:nvPicPr>
          <p:cNvPr id="63491" name="Picture 2"/>
          <p:cNvPicPr>
            <a:picLocks noChangeAspect="1" noChangeArrowheads="1"/>
          </p:cNvPicPr>
          <p:nvPr/>
        </p:nvPicPr>
        <p:blipFill>
          <a:blip r:embed="rId3" cstate="print"/>
          <a:srcRect/>
          <a:stretch>
            <a:fillRect/>
          </a:stretch>
        </p:blipFill>
        <p:spPr bwMode="auto">
          <a:xfrm>
            <a:off x="1331913" y="2514600"/>
            <a:ext cx="285750" cy="285750"/>
          </a:xfrm>
          <a:prstGeom prst="rect">
            <a:avLst/>
          </a:prstGeom>
          <a:noFill/>
          <a:ln w="9525">
            <a:noFill/>
            <a:miter lim="800000"/>
            <a:headEnd/>
            <a:tailEnd/>
          </a:ln>
        </p:spPr>
      </p:pic>
      <p:pic>
        <p:nvPicPr>
          <p:cNvPr id="63492" name="Picture 3"/>
          <p:cNvPicPr>
            <a:picLocks noChangeAspect="1" noChangeArrowheads="1"/>
          </p:cNvPicPr>
          <p:nvPr/>
        </p:nvPicPr>
        <p:blipFill>
          <a:blip r:embed="rId4" cstate="print"/>
          <a:srcRect/>
          <a:stretch>
            <a:fillRect/>
          </a:stretch>
        </p:blipFill>
        <p:spPr bwMode="auto">
          <a:xfrm>
            <a:off x="1331913" y="3308350"/>
            <a:ext cx="285750" cy="285750"/>
          </a:xfrm>
          <a:prstGeom prst="rect">
            <a:avLst/>
          </a:prstGeom>
          <a:noFill/>
          <a:ln w="9525">
            <a:noFill/>
            <a:miter lim="800000"/>
            <a:headEnd/>
            <a:tailEnd/>
          </a:ln>
        </p:spPr>
      </p:pic>
      <p:pic>
        <p:nvPicPr>
          <p:cNvPr id="63493" name="23 Imagen"/>
          <p:cNvPicPr>
            <a:picLocks noChangeAspect="1" noChangeArrowheads="1"/>
          </p:cNvPicPr>
          <p:nvPr/>
        </p:nvPicPr>
        <p:blipFill>
          <a:blip r:embed="rId5" cstate="print"/>
          <a:srcRect/>
          <a:stretch>
            <a:fillRect/>
          </a:stretch>
        </p:blipFill>
        <p:spPr bwMode="auto">
          <a:xfrm>
            <a:off x="3995738" y="3500438"/>
            <a:ext cx="346075" cy="331787"/>
          </a:xfrm>
          <a:prstGeom prst="rect">
            <a:avLst/>
          </a:prstGeom>
          <a:noFill/>
          <a:ln w="9525">
            <a:noFill/>
            <a:miter lim="800000"/>
            <a:headEnd/>
            <a:tailEnd/>
          </a:ln>
        </p:spPr>
      </p:pic>
      <p:pic>
        <p:nvPicPr>
          <p:cNvPr id="63494" name="7 Imagen"/>
          <p:cNvPicPr>
            <a:picLocks noChangeAspect="1"/>
          </p:cNvPicPr>
          <p:nvPr/>
        </p:nvPicPr>
        <p:blipFill>
          <a:blip r:embed="rId6" cstate="print"/>
          <a:srcRect/>
          <a:stretch>
            <a:fillRect/>
          </a:stretch>
        </p:blipFill>
        <p:spPr bwMode="auto">
          <a:xfrm>
            <a:off x="1763713" y="2781300"/>
            <a:ext cx="371475" cy="352425"/>
          </a:xfrm>
          <a:prstGeom prst="rect">
            <a:avLst/>
          </a:prstGeom>
          <a:noFill/>
          <a:ln w="9525">
            <a:noFill/>
            <a:miter lim="800000"/>
            <a:headEnd/>
            <a:tailEnd/>
          </a:ln>
        </p:spPr>
      </p:pic>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Results and 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4514" name="6 Imagen"/>
          <p:cNvPicPr>
            <a:picLocks noChangeAspect="1"/>
          </p:cNvPicPr>
          <p:nvPr/>
        </p:nvPicPr>
        <p:blipFill>
          <a:blip r:embed="rId3" cstate="print"/>
          <a:srcRect/>
          <a:stretch>
            <a:fillRect/>
          </a:stretch>
        </p:blipFill>
        <p:spPr bwMode="auto">
          <a:xfrm>
            <a:off x="1617663" y="2708275"/>
            <a:ext cx="6267450" cy="576263"/>
          </a:xfrm>
          <a:prstGeom prst="rect">
            <a:avLst/>
          </a:prstGeom>
          <a:noFill/>
          <a:ln w="9525">
            <a:noFill/>
            <a:miter lim="800000"/>
            <a:headEnd/>
            <a:tailEnd/>
          </a:ln>
        </p:spPr>
      </p:pic>
      <p:pic>
        <p:nvPicPr>
          <p:cNvPr id="64515" name="1 Imagen"/>
          <p:cNvPicPr>
            <a:picLocks noChangeAspect="1"/>
          </p:cNvPicPr>
          <p:nvPr/>
        </p:nvPicPr>
        <p:blipFill>
          <a:blip r:embed="rId4" cstate="print"/>
          <a:srcRect/>
          <a:stretch>
            <a:fillRect/>
          </a:stretch>
        </p:blipFill>
        <p:spPr bwMode="auto">
          <a:xfrm>
            <a:off x="1339850" y="2636838"/>
            <a:ext cx="504825" cy="447675"/>
          </a:xfrm>
          <a:prstGeom prst="rect">
            <a:avLst/>
          </a:prstGeom>
          <a:noFill/>
          <a:ln w="9525">
            <a:noFill/>
            <a:miter lim="800000"/>
            <a:headEnd/>
            <a:tailEnd/>
          </a:ln>
        </p:spPr>
      </p:pic>
      <p:sp>
        <p:nvSpPr>
          <p:cNvPr id="64516" name="10 CuadroTexto"/>
          <p:cNvSpPr txBox="1">
            <a:spLocks noChangeArrowheads="1"/>
          </p:cNvSpPr>
          <p:nvPr/>
        </p:nvSpPr>
        <p:spPr bwMode="auto">
          <a:xfrm>
            <a:off x="1835150" y="2754313"/>
            <a:ext cx="5989638" cy="523875"/>
          </a:xfrm>
          <a:prstGeom prst="rect">
            <a:avLst/>
          </a:prstGeom>
          <a:noFill/>
          <a:ln w="9525">
            <a:noFill/>
            <a:miter lim="800000"/>
            <a:headEnd/>
            <a:tailEnd/>
          </a:ln>
        </p:spPr>
        <p:txBody>
          <a:bodyPr wrap="square">
            <a:spAutoFit/>
          </a:bodyPr>
          <a:lstStyle/>
          <a:p>
            <a:pPr algn="just"/>
            <a:r>
              <a:rPr lang="en-US" sz="1400" b="1" dirty="0">
                <a:latin typeface="Calibri" pitchFamily="34" charset="0"/>
              </a:rPr>
              <a:t>By observing each graph, where is the maximum friction force presented? To what type of friction does it correspond?</a:t>
            </a:r>
            <a:endParaRPr lang="es-CL" sz="1400" b="1" dirty="0">
              <a:latin typeface="Calibri" pitchFamily="34" charset="0"/>
            </a:endParaRPr>
          </a:p>
        </p:txBody>
      </p:sp>
      <p:pic>
        <p:nvPicPr>
          <p:cNvPr id="64517" name="17 Imagen"/>
          <p:cNvPicPr>
            <a:picLocks noChangeAspect="1"/>
          </p:cNvPicPr>
          <p:nvPr/>
        </p:nvPicPr>
        <p:blipFill>
          <a:blip r:embed="rId3" cstate="print"/>
          <a:srcRect/>
          <a:stretch>
            <a:fillRect/>
          </a:stretch>
        </p:blipFill>
        <p:spPr bwMode="auto">
          <a:xfrm>
            <a:off x="1627188" y="4939952"/>
            <a:ext cx="6267450" cy="649288"/>
          </a:xfrm>
          <a:prstGeom prst="rect">
            <a:avLst/>
          </a:prstGeom>
          <a:noFill/>
          <a:ln w="9525">
            <a:noFill/>
            <a:miter lim="800000"/>
            <a:headEnd/>
            <a:tailEnd/>
          </a:ln>
        </p:spPr>
      </p:pic>
      <p:pic>
        <p:nvPicPr>
          <p:cNvPr id="64518" name="18 Imagen"/>
          <p:cNvPicPr>
            <a:picLocks noChangeAspect="1"/>
          </p:cNvPicPr>
          <p:nvPr/>
        </p:nvPicPr>
        <p:blipFill>
          <a:blip r:embed="rId4" cstate="print"/>
          <a:srcRect/>
          <a:stretch>
            <a:fillRect/>
          </a:stretch>
        </p:blipFill>
        <p:spPr bwMode="auto">
          <a:xfrm>
            <a:off x="1349375" y="4868515"/>
            <a:ext cx="504825" cy="447675"/>
          </a:xfrm>
          <a:prstGeom prst="rect">
            <a:avLst/>
          </a:prstGeom>
          <a:noFill/>
          <a:ln w="9525">
            <a:noFill/>
            <a:miter lim="800000"/>
            <a:headEnd/>
            <a:tailEnd/>
          </a:ln>
        </p:spPr>
      </p:pic>
      <p:sp>
        <p:nvSpPr>
          <p:cNvPr id="64519" name="19 CuadroTexto"/>
          <p:cNvSpPr txBox="1">
            <a:spLocks noChangeArrowheads="1"/>
          </p:cNvSpPr>
          <p:nvPr/>
        </p:nvSpPr>
        <p:spPr bwMode="auto">
          <a:xfrm>
            <a:off x="1857375" y="5001865"/>
            <a:ext cx="5967413" cy="523875"/>
          </a:xfrm>
          <a:prstGeom prst="rect">
            <a:avLst/>
          </a:prstGeom>
          <a:noFill/>
          <a:ln w="9525">
            <a:noFill/>
            <a:miter lim="800000"/>
            <a:headEnd/>
            <a:tailEnd/>
          </a:ln>
        </p:spPr>
        <p:txBody>
          <a:bodyPr>
            <a:spAutoFit/>
          </a:bodyPr>
          <a:lstStyle/>
          <a:p>
            <a:pPr algn="just"/>
            <a:r>
              <a:rPr lang="en-US" sz="1400" b="1" dirty="0" smtClean="0">
                <a:latin typeface="Calibri" pitchFamily="34" charset="0"/>
              </a:rPr>
              <a:t>Does the </a:t>
            </a:r>
            <a:r>
              <a:rPr lang="en-US" sz="1400" b="1" dirty="0">
                <a:latin typeface="Calibri" pitchFamily="34" charset="0"/>
              </a:rPr>
              <a:t>movement </a:t>
            </a:r>
            <a:r>
              <a:rPr lang="en-US" sz="1400" b="1" dirty="0" smtClean="0">
                <a:latin typeface="Calibri" pitchFamily="34" charset="0"/>
              </a:rPr>
              <a:t>presented by the </a:t>
            </a:r>
            <a:r>
              <a:rPr lang="en-US" sz="1400" b="1" dirty="0">
                <a:latin typeface="Calibri" pitchFamily="34" charset="0"/>
              </a:rPr>
              <a:t>object in each </a:t>
            </a:r>
            <a:r>
              <a:rPr lang="en-US" sz="1400" b="1" dirty="0" smtClean="0">
                <a:latin typeface="Calibri" pitchFamily="34" charset="0"/>
              </a:rPr>
              <a:t>graph have </a:t>
            </a:r>
            <a:r>
              <a:rPr lang="en-US" sz="1400" b="1" dirty="0">
                <a:latin typeface="Calibri" pitchFamily="34" charset="0"/>
              </a:rPr>
              <a:t>constant speed? Support your answer.</a:t>
            </a:r>
            <a:endParaRPr lang="es-CL" sz="1400" b="1" dirty="0">
              <a:latin typeface="Calibri" pitchFamily="34" charset="0"/>
            </a:endParaRPr>
          </a:p>
        </p:txBody>
      </p:sp>
      <p:pic>
        <p:nvPicPr>
          <p:cNvPr id="64520" name="20 Imagen"/>
          <p:cNvPicPr>
            <a:picLocks noChangeAspect="1"/>
          </p:cNvPicPr>
          <p:nvPr/>
        </p:nvPicPr>
        <p:blipFill>
          <a:blip r:embed="rId3" cstate="print"/>
          <a:srcRect/>
          <a:stretch>
            <a:fillRect/>
          </a:stretch>
        </p:blipFill>
        <p:spPr bwMode="auto">
          <a:xfrm>
            <a:off x="1605387" y="3786188"/>
            <a:ext cx="6267450" cy="738664"/>
          </a:xfrm>
          <a:prstGeom prst="rect">
            <a:avLst/>
          </a:prstGeom>
          <a:noFill/>
          <a:ln w="9525">
            <a:noFill/>
            <a:miter lim="800000"/>
            <a:headEnd/>
            <a:tailEnd/>
          </a:ln>
        </p:spPr>
      </p:pic>
      <p:pic>
        <p:nvPicPr>
          <p:cNvPr id="64521" name="21 Imagen"/>
          <p:cNvPicPr>
            <a:picLocks noChangeAspect="1"/>
          </p:cNvPicPr>
          <p:nvPr/>
        </p:nvPicPr>
        <p:blipFill>
          <a:blip r:embed="rId4" cstate="print"/>
          <a:srcRect/>
          <a:stretch>
            <a:fillRect/>
          </a:stretch>
        </p:blipFill>
        <p:spPr bwMode="auto">
          <a:xfrm>
            <a:off x="1331152" y="3717031"/>
            <a:ext cx="503237" cy="447675"/>
          </a:xfrm>
          <a:prstGeom prst="rect">
            <a:avLst/>
          </a:prstGeom>
          <a:noFill/>
          <a:ln w="9525">
            <a:noFill/>
            <a:miter lim="800000"/>
            <a:headEnd/>
            <a:tailEnd/>
          </a:ln>
        </p:spPr>
      </p:pic>
      <p:sp>
        <p:nvSpPr>
          <p:cNvPr id="64522" name="24 CuadroTexto"/>
          <p:cNvSpPr txBox="1">
            <a:spLocks noChangeArrowheads="1"/>
          </p:cNvSpPr>
          <p:nvPr/>
        </p:nvSpPr>
        <p:spPr bwMode="auto">
          <a:xfrm>
            <a:off x="1857375" y="3786188"/>
            <a:ext cx="5967413" cy="523220"/>
          </a:xfrm>
          <a:prstGeom prst="rect">
            <a:avLst/>
          </a:prstGeom>
          <a:noFill/>
          <a:ln w="9525">
            <a:noFill/>
            <a:miter lim="800000"/>
            <a:headEnd/>
            <a:tailEnd/>
          </a:ln>
        </p:spPr>
        <p:txBody>
          <a:bodyPr wrap="square">
            <a:spAutoFit/>
          </a:bodyPr>
          <a:lstStyle/>
          <a:p>
            <a:pPr algn="just"/>
            <a:r>
              <a:rPr lang="en-US" sz="1400" b="1" dirty="0">
                <a:latin typeface="Calibri" pitchFamily="34" charset="0"/>
              </a:rPr>
              <a:t>What is the reason that, at the end of the movement, the sensor </a:t>
            </a:r>
            <a:r>
              <a:rPr lang="en-US" sz="1400" b="1" dirty="0" smtClean="0">
                <a:latin typeface="Calibri" pitchFamily="34" charset="0"/>
              </a:rPr>
              <a:t>still some force? </a:t>
            </a:r>
            <a:r>
              <a:rPr lang="en-US" sz="1400" b="1" dirty="0">
                <a:latin typeface="Calibri" pitchFamily="34" charset="0"/>
              </a:rPr>
              <a:t>What is the value of the friction force in each of these situations?</a:t>
            </a:r>
            <a:endParaRPr lang="es-CL" sz="1400" b="1" dirty="0">
              <a:latin typeface="Calibri" pitchFamily="34" charset="0"/>
            </a:endParaRPr>
          </a:p>
        </p:txBody>
      </p:sp>
      <p:sp>
        <p:nvSpPr>
          <p:cNvPr id="14"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5"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6"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Results and 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Efecto13\Desktop\Varios-HD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redondeado"/>
          <p:cNvSpPr/>
          <p:nvPr/>
        </p:nvSpPr>
        <p:spPr>
          <a:xfrm>
            <a:off x="1520825" y="2329631"/>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67587" name="2 CuadroTexto"/>
          <p:cNvSpPr txBox="1">
            <a:spLocks noChangeArrowheads="1"/>
          </p:cNvSpPr>
          <p:nvPr/>
        </p:nvSpPr>
        <p:spPr bwMode="auto">
          <a:xfrm>
            <a:off x="1870075" y="2402656"/>
            <a:ext cx="5654675" cy="522288"/>
          </a:xfrm>
          <a:prstGeom prst="rect">
            <a:avLst/>
          </a:prstGeom>
          <a:noFill/>
          <a:ln w="9525">
            <a:noFill/>
            <a:miter lim="800000"/>
            <a:headEnd/>
            <a:tailEnd/>
          </a:ln>
        </p:spPr>
        <p:txBody>
          <a:bodyPr wrap="none">
            <a:spAutoFit/>
          </a:bodyPr>
          <a:lstStyle/>
          <a:p>
            <a:r>
              <a:rPr lang="en-US" sz="1400" b="1">
                <a:solidFill>
                  <a:srgbClr val="F7B047"/>
                </a:solidFill>
                <a:latin typeface="Calibri" pitchFamily="34" charset="0"/>
              </a:rPr>
              <a:t>The graph below should be similar to the one the students came up with:</a:t>
            </a:r>
            <a:r>
              <a:rPr lang="en-US" sz="1400" i="1">
                <a:solidFill>
                  <a:srgbClr val="F7B047"/>
                </a:solidFill>
                <a:latin typeface="Calibri" pitchFamily="34" charset="0"/>
              </a:rPr>
              <a:t> </a:t>
            </a:r>
            <a:endParaRPr lang="es-CL" sz="1400">
              <a:solidFill>
                <a:srgbClr val="F7B047"/>
              </a:solidFill>
              <a:latin typeface="Calibri" pitchFamily="34" charset="0"/>
            </a:endParaRPr>
          </a:p>
          <a:p>
            <a:endParaRPr lang="es-CL" sz="1400">
              <a:latin typeface="Calibri" pitchFamily="34" charset="0"/>
            </a:endParaRPr>
          </a:p>
        </p:txBody>
      </p:sp>
      <p:pic>
        <p:nvPicPr>
          <p:cNvPr id="67592" name="12 Imagen"/>
          <p:cNvPicPr>
            <a:picLocks noChangeAspect="1"/>
          </p:cNvPicPr>
          <p:nvPr/>
        </p:nvPicPr>
        <p:blipFill>
          <a:blip r:embed="rId3" cstate="print"/>
          <a:srcRect/>
          <a:stretch>
            <a:fillRect/>
          </a:stretch>
        </p:blipFill>
        <p:spPr bwMode="auto">
          <a:xfrm>
            <a:off x="971550" y="1916113"/>
            <a:ext cx="3313113" cy="323850"/>
          </a:xfrm>
          <a:prstGeom prst="rect">
            <a:avLst/>
          </a:prstGeom>
          <a:noFill/>
          <a:ln w="9525">
            <a:noFill/>
            <a:miter lim="800000"/>
            <a:headEnd/>
            <a:tailEnd/>
          </a:ln>
        </p:spPr>
      </p:pic>
      <p:sp>
        <p:nvSpPr>
          <p:cNvPr id="67593" name="2 Subtítulo"/>
          <p:cNvSpPr txBox="1">
            <a:spLocks/>
          </p:cNvSpPr>
          <p:nvPr/>
        </p:nvSpPr>
        <p:spPr bwMode="auto">
          <a:xfrm>
            <a:off x="1115442" y="1974850"/>
            <a:ext cx="2952502" cy="3587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Comparing</a:t>
            </a:r>
            <a:r>
              <a:rPr lang="es-ES_tradnl" sz="2400" b="1" baseline="30000" dirty="0" smtClean="0">
                <a:solidFill>
                  <a:schemeClr val="bg1"/>
                </a:solidFill>
                <a:latin typeface="Calibri" pitchFamily="34" charset="0"/>
              </a:rPr>
              <a:t> </a:t>
            </a:r>
            <a:r>
              <a:rPr lang="es-ES_tradnl" sz="2400" b="1" baseline="30000" dirty="0" err="1" smtClean="0">
                <a:solidFill>
                  <a:schemeClr val="bg1"/>
                </a:solidFill>
                <a:latin typeface="Calibri" pitchFamily="34" charset="0"/>
              </a:rPr>
              <a:t>different</a:t>
            </a:r>
            <a:r>
              <a:rPr lang="es-ES_tradnl" sz="2400" b="1" baseline="30000" dirty="0" smtClean="0">
                <a:solidFill>
                  <a:schemeClr val="bg1"/>
                </a:solidFill>
                <a:latin typeface="Calibri" pitchFamily="34" charset="0"/>
              </a:rPr>
              <a:t> </a:t>
            </a:r>
            <a:r>
              <a:rPr lang="es-ES_tradnl" sz="2400" b="1" baseline="30000" dirty="0" err="1" smtClean="0">
                <a:solidFill>
                  <a:schemeClr val="bg1"/>
                </a:solidFill>
                <a:latin typeface="Calibri" pitchFamily="34" charset="0"/>
              </a:rPr>
              <a:t>surfaces</a:t>
            </a:r>
            <a:endParaRPr lang="es-ES_tradnl" sz="2400" b="1" baseline="30000" dirty="0">
              <a:solidFill>
                <a:schemeClr val="bg1"/>
              </a:solidFill>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Results and 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pic>
        <p:nvPicPr>
          <p:cNvPr id="56322" name="Picture 2" descr="C:\Users\Efecto13\Desktop\grafico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6850" y="2965662"/>
            <a:ext cx="4609406" cy="1891777"/>
          </a:xfrm>
          <a:prstGeom prst="rect">
            <a:avLst/>
          </a:prstGeom>
          <a:noFill/>
          <a:extLst>
            <a:ext uri="{909E8E84-426E-40DD-AFC4-6F175D3DCCD1}">
              <a14:hiddenFill xmlns:a14="http://schemas.microsoft.com/office/drawing/2010/main" xmlns="">
                <a:solidFill>
                  <a:srgbClr val="FFFFFF"/>
                </a:solidFill>
              </a14:hiddenFill>
            </a:ext>
          </a:extLst>
        </p:spPr>
      </p:pic>
      <p:pic>
        <p:nvPicPr>
          <p:cNvPr id="56323" name="Picture 3" descr="C:\Users\Efecto13\Desktop\Sin título-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66850" y="4857440"/>
            <a:ext cx="4609406" cy="18839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350" y="2636838"/>
            <a:ext cx="6169025" cy="1435100"/>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15363"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5364" name="2 Subtítulo"/>
          <p:cNvSpPr txBox="1">
            <a:spLocks/>
          </p:cNvSpPr>
          <p:nvPr/>
        </p:nvSpPr>
        <p:spPr bwMode="auto">
          <a:xfrm>
            <a:off x="5653435" y="1863725"/>
            <a:ext cx="3383062"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Objective</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
        <p:nvSpPr>
          <p:cNvPr id="15365" name="2 CuadroTexto"/>
          <p:cNvSpPr txBox="1">
            <a:spLocks noChangeArrowheads="1"/>
          </p:cNvSpPr>
          <p:nvPr/>
        </p:nvSpPr>
        <p:spPr bwMode="auto">
          <a:xfrm>
            <a:off x="1619250" y="2780928"/>
            <a:ext cx="5694363" cy="1077218"/>
          </a:xfrm>
          <a:prstGeom prst="rect">
            <a:avLst/>
          </a:prstGeom>
          <a:noFill/>
          <a:ln w="9525">
            <a:noFill/>
            <a:miter lim="800000"/>
            <a:headEnd/>
            <a:tailEnd/>
          </a:ln>
        </p:spPr>
        <p:txBody>
          <a:bodyPr>
            <a:spAutoFit/>
          </a:bodyPr>
          <a:lstStyle/>
          <a:p>
            <a:pPr algn="just"/>
            <a:r>
              <a:rPr lang="en-US" sz="1600" dirty="0">
                <a:latin typeface="Calibri" pitchFamily="34" charset="0"/>
              </a:rPr>
              <a:t>The objective of this research is to study the behavior of </a:t>
            </a:r>
            <a:r>
              <a:rPr lang="en-US" sz="1600" dirty="0" smtClean="0">
                <a:latin typeface="Calibri" pitchFamily="34" charset="0"/>
              </a:rPr>
              <a:t>friction </a:t>
            </a:r>
            <a:r>
              <a:rPr lang="en-US" sz="1600" dirty="0">
                <a:latin typeface="Calibri" pitchFamily="34" charset="0"/>
              </a:rPr>
              <a:t>force in a simple </a:t>
            </a:r>
            <a:r>
              <a:rPr lang="en-US" sz="1600" dirty="0" smtClean="0">
                <a:latin typeface="Calibri" pitchFamily="34" charset="0"/>
              </a:rPr>
              <a:t>situation, observing quantitatively </a:t>
            </a:r>
            <a:r>
              <a:rPr lang="en-US" sz="1600" dirty="0">
                <a:latin typeface="Calibri" pitchFamily="34" charset="0"/>
              </a:rPr>
              <a:t>the difference between static and kinetic friction. Students will create a hypothesis and then test it using the </a:t>
            </a:r>
            <a:r>
              <a:rPr lang="en-US" sz="1600" dirty="0" err="1" smtClean="0">
                <a:latin typeface="Calibri" pitchFamily="34" charset="0"/>
              </a:rPr>
              <a:t>Dymo</a:t>
            </a:r>
            <a:r>
              <a:rPr lang="en-US" sz="1600" dirty="0" smtClean="0">
                <a:latin typeface="Calibri" pitchFamily="34" charset="0"/>
              </a:rPr>
              <a:t> </a:t>
            </a:r>
            <a:r>
              <a:rPr lang="en-US" sz="1600" dirty="0">
                <a:latin typeface="Calibri" pitchFamily="34" charset="0"/>
              </a:rPr>
              <a:t>Force sensor.</a:t>
            </a:r>
          </a:p>
        </p:txBody>
      </p:sp>
      <p:sp>
        <p:nvSpPr>
          <p:cNvPr id="15366"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329631"/>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65540" name="2 CuadroTexto"/>
          <p:cNvSpPr txBox="1">
            <a:spLocks noChangeArrowheads="1"/>
          </p:cNvSpPr>
          <p:nvPr/>
        </p:nvSpPr>
        <p:spPr bwMode="auto">
          <a:xfrm>
            <a:off x="1870075" y="2402656"/>
            <a:ext cx="5654675" cy="522288"/>
          </a:xfrm>
          <a:prstGeom prst="rect">
            <a:avLst/>
          </a:prstGeom>
          <a:noFill/>
          <a:ln w="9525">
            <a:noFill/>
            <a:miter lim="800000"/>
            <a:headEnd/>
            <a:tailEnd/>
          </a:ln>
        </p:spPr>
        <p:txBody>
          <a:bodyPr wrap="none">
            <a:spAutoFit/>
          </a:bodyPr>
          <a:lstStyle/>
          <a:p>
            <a:r>
              <a:rPr lang="en-US" sz="1400" b="1" dirty="0">
                <a:solidFill>
                  <a:srgbClr val="F7B047"/>
                </a:solidFill>
                <a:latin typeface="Calibri" pitchFamily="34" charset="0"/>
              </a:rPr>
              <a:t>The graph below should be similar to the one the students came up with:</a:t>
            </a:r>
            <a:r>
              <a:rPr lang="en-US" sz="1400" i="1" dirty="0">
                <a:solidFill>
                  <a:srgbClr val="F7B047"/>
                </a:solidFill>
                <a:latin typeface="Calibri" pitchFamily="34" charset="0"/>
              </a:rPr>
              <a:t> </a:t>
            </a:r>
            <a:endParaRPr lang="es-CL" sz="1400" dirty="0">
              <a:solidFill>
                <a:srgbClr val="F7B047"/>
              </a:solidFill>
              <a:latin typeface="Calibri" pitchFamily="34" charset="0"/>
            </a:endParaRPr>
          </a:p>
          <a:p>
            <a:endParaRPr lang="es-CL" sz="1400" dirty="0">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Results and 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pic>
        <p:nvPicPr>
          <p:cNvPr id="14" name="12 Imagen"/>
          <p:cNvPicPr>
            <a:picLocks noChangeAspect="1"/>
          </p:cNvPicPr>
          <p:nvPr/>
        </p:nvPicPr>
        <p:blipFill>
          <a:blip r:embed="rId3" cstate="print"/>
          <a:srcRect/>
          <a:stretch>
            <a:fillRect/>
          </a:stretch>
        </p:blipFill>
        <p:spPr bwMode="auto">
          <a:xfrm>
            <a:off x="971550" y="1916113"/>
            <a:ext cx="3313113" cy="323850"/>
          </a:xfrm>
          <a:prstGeom prst="rect">
            <a:avLst/>
          </a:prstGeom>
          <a:noFill/>
          <a:ln w="9525">
            <a:noFill/>
            <a:miter lim="800000"/>
            <a:headEnd/>
            <a:tailEnd/>
          </a:ln>
        </p:spPr>
      </p:pic>
      <p:sp>
        <p:nvSpPr>
          <p:cNvPr id="15" name="2 Subtítulo"/>
          <p:cNvSpPr txBox="1">
            <a:spLocks/>
          </p:cNvSpPr>
          <p:nvPr/>
        </p:nvSpPr>
        <p:spPr bwMode="auto">
          <a:xfrm>
            <a:off x="1115442" y="1974850"/>
            <a:ext cx="2952502" cy="3587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Comparing</a:t>
            </a:r>
            <a:r>
              <a:rPr lang="es-ES_tradnl" sz="2400" b="1" baseline="30000" dirty="0" smtClean="0">
                <a:solidFill>
                  <a:schemeClr val="bg1"/>
                </a:solidFill>
                <a:latin typeface="Calibri" pitchFamily="34" charset="0"/>
              </a:rPr>
              <a:t> </a:t>
            </a:r>
            <a:r>
              <a:rPr lang="es-ES_tradnl" sz="2400" b="1" baseline="30000" dirty="0" err="1" smtClean="0">
                <a:solidFill>
                  <a:schemeClr val="bg1"/>
                </a:solidFill>
                <a:latin typeface="Calibri" pitchFamily="34" charset="0"/>
              </a:rPr>
              <a:t>different</a:t>
            </a:r>
            <a:r>
              <a:rPr lang="es-ES_tradnl" sz="2400" b="1" baseline="30000" dirty="0" smtClean="0">
                <a:solidFill>
                  <a:schemeClr val="bg1"/>
                </a:solidFill>
                <a:latin typeface="Calibri" pitchFamily="34" charset="0"/>
              </a:rPr>
              <a:t> </a:t>
            </a:r>
            <a:r>
              <a:rPr lang="es-ES_tradnl" sz="2400" b="1" baseline="30000" dirty="0" err="1" smtClean="0">
                <a:solidFill>
                  <a:schemeClr val="bg1"/>
                </a:solidFill>
                <a:latin typeface="Calibri" pitchFamily="34" charset="0"/>
              </a:rPr>
              <a:t>weights</a:t>
            </a:r>
            <a:endParaRPr lang="es-ES_tradnl" sz="2400" b="1" baseline="30000" dirty="0">
              <a:solidFill>
                <a:schemeClr val="bg1"/>
              </a:solidFill>
              <a:latin typeface="Calibri" pitchFamily="34" charset="0"/>
            </a:endParaRPr>
          </a:p>
        </p:txBody>
      </p:sp>
      <p:pic>
        <p:nvPicPr>
          <p:cNvPr id="57346" name="Picture 2" descr="C:\Users\Efecto13\Desktop\Grafico 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33403" y="2924944"/>
            <a:ext cx="4842853" cy="1855125"/>
          </a:xfrm>
          <a:prstGeom prst="rect">
            <a:avLst/>
          </a:prstGeom>
          <a:noFill/>
          <a:extLst>
            <a:ext uri="{909E8E84-426E-40DD-AFC4-6F175D3DCCD1}">
              <a14:hiddenFill xmlns:a14="http://schemas.microsoft.com/office/drawing/2010/main" xmlns="">
                <a:solidFill>
                  <a:srgbClr val="FFFFFF"/>
                </a:solidFill>
              </a14:hiddenFill>
            </a:ext>
          </a:extLst>
        </p:spPr>
      </p:pic>
      <p:pic>
        <p:nvPicPr>
          <p:cNvPr id="57347" name="Picture 3" descr="C:\Users\Efecto13\Desktop\Grafico 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33402" y="4780068"/>
            <a:ext cx="4842853" cy="19855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Efecto13\Desktop\Varios-HD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redondeado"/>
          <p:cNvSpPr/>
          <p:nvPr/>
        </p:nvSpPr>
        <p:spPr>
          <a:xfrm>
            <a:off x="1520825" y="2329631"/>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66563" name="2 CuadroTexto"/>
          <p:cNvSpPr txBox="1">
            <a:spLocks noChangeArrowheads="1"/>
          </p:cNvSpPr>
          <p:nvPr/>
        </p:nvSpPr>
        <p:spPr bwMode="auto">
          <a:xfrm>
            <a:off x="1870075" y="2402656"/>
            <a:ext cx="5654675" cy="522288"/>
          </a:xfrm>
          <a:prstGeom prst="rect">
            <a:avLst/>
          </a:prstGeom>
          <a:noFill/>
          <a:ln w="9525">
            <a:noFill/>
            <a:miter lim="800000"/>
            <a:headEnd/>
            <a:tailEnd/>
          </a:ln>
        </p:spPr>
        <p:txBody>
          <a:bodyPr wrap="none">
            <a:spAutoFit/>
          </a:bodyPr>
          <a:lstStyle/>
          <a:p>
            <a:r>
              <a:rPr lang="en-US" sz="1400" b="1" dirty="0">
                <a:solidFill>
                  <a:srgbClr val="F7B047"/>
                </a:solidFill>
                <a:latin typeface="Calibri" pitchFamily="34" charset="0"/>
              </a:rPr>
              <a:t>The graph below should be similar to the one the students came up with:</a:t>
            </a:r>
            <a:r>
              <a:rPr lang="en-US" sz="1400" i="1" dirty="0">
                <a:solidFill>
                  <a:srgbClr val="F7B047"/>
                </a:solidFill>
                <a:latin typeface="Calibri" pitchFamily="34" charset="0"/>
              </a:rPr>
              <a:t> </a:t>
            </a:r>
            <a:endParaRPr lang="es-CL" sz="1400" dirty="0">
              <a:solidFill>
                <a:srgbClr val="F7B047"/>
              </a:solidFill>
              <a:latin typeface="Calibri" pitchFamily="34" charset="0"/>
            </a:endParaRPr>
          </a:p>
          <a:p>
            <a:endParaRPr lang="es-CL" sz="1400" dirty="0">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Results and 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pic>
        <p:nvPicPr>
          <p:cNvPr id="15" name="12 Imagen"/>
          <p:cNvPicPr>
            <a:picLocks noChangeAspect="1"/>
          </p:cNvPicPr>
          <p:nvPr/>
        </p:nvPicPr>
        <p:blipFill>
          <a:blip r:embed="rId3" cstate="print"/>
          <a:srcRect/>
          <a:stretch>
            <a:fillRect/>
          </a:stretch>
        </p:blipFill>
        <p:spPr bwMode="auto">
          <a:xfrm>
            <a:off x="971550" y="1916113"/>
            <a:ext cx="3313113" cy="323850"/>
          </a:xfrm>
          <a:prstGeom prst="rect">
            <a:avLst/>
          </a:prstGeom>
          <a:noFill/>
          <a:ln w="9525">
            <a:noFill/>
            <a:miter lim="800000"/>
            <a:headEnd/>
            <a:tailEnd/>
          </a:ln>
        </p:spPr>
      </p:pic>
      <p:sp>
        <p:nvSpPr>
          <p:cNvPr id="16" name="2 Subtítulo"/>
          <p:cNvSpPr txBox="1">
            <a:spLocks/>
          </p:cNvSpPr>
          <p:nvPr/>
        </p:nvSpPr>
        <p:spPr bwMode="auto">
          <a:xfrm>
            <a:off x="1115442" y="1974850"/>
            <a:ext cx="2952502" cy="3587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Comparing</a:t>
            </a:r>
            <a:r>
              <a:rPr lang="es-ES_tradnl" sz="2400" b="1" baseline="30000" dirty="0" smtClean="0">
                <a:solidFill>
                  <a:schemeClr val="bg1"/>
                </a:solidFill>
                <a:latin typeface="Calibri" pitchFamily="34" charset="0"/>
              </a:rPr>
              <a:t> </a:t>
            </a:r>
            <a:r>
              <a:rPr lang="es-ES_tradnl" sz="2400" b="1" baseline="30000" dirty="0" err="1" smtClean="0">
                <a:solidFill>
                  <a:schemeClr val="bg1"/>
                </a:solidFill>
                <a:latin typeface="Calibri" pitchFamily="34" charset="0"/>
              </a:rPr>
              <a:t>different</a:t>
            </a:r>
            <a:r>
              <a:rPr lang="es-ES_tradnl" sz="2400" b="1" baseline="30000" dirty="0" smtClean="0">
                <a:solidFill>
                  <a:schemeClr val="bg1"/>
                </a:solidFill>
                <a:latin typeface="Calibri" pitchFamily="34" charset="0"/>
              </a:rPr>
              <a:t> </a:t>
            </a:r>
            <a:r>
              <a:rPr lang="es-ES_tradnl" sz="2400" b="1" baseline="30000" dirty="0" err="1" smtClean="0">
                <a:solidFill>
                  <a:schemeClr val="bg1"/>
                </a:solidFill>
                <a:latin typeface="Calibri" pitchFamily="34" charset="0"/>
              </a:rPr>
              <a:t>weights</a:t>
            </a:r>
            <a:endParaRPr lang="es-ES_tradnl" sz="2400" b="1" baseline="30000" dirty="0">
              <a:solidFill>
                <a:schemeClr val="bg1"/>
              </a:solidFill>
              <a:latin typeface="Calibri" pitchFamily="34" charset="0"/>
            </a:endParaRPr>
          </a:p>
        </p:txBody>
      </p:sp>
      <p:pic>
        <p:nvPicPr>
          <p:cNvPr id="58370" name="Picture 2" descr="C:\Users\Efecto13\Desktop\Grafico 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975" y="2934138"/>
            <a:ext cx="4636575" cy="1790261"/>
          </a:xfrm>
          <a:prstGeom prst="rect">
            <a:avLst/>
          </a:prstGeom>
          <a:noFill/>
          <a:extLst>
            <a:ext uri="{909E8E84-426E-40DD-AFC4-6F175D3DCCD1}">
              <a14:hiddenFill xmlns:a14="http://schemas.microsoft.com/office/drawing/2010/main" xmlns="">
                <a:solidFill>
                  <a:srgbClr val="FFFFFF"/>
                </a:solidFill>
              </a14:hiddenFill>
            </a:ext>
          </a:extLst>
        </p:spPr>
      </p:pic>
      <p:pic>
        <p:nvPicPr>
          <p:cNvPr id="54274" name="Picture 2" descr="C:\Users\Efecto13\Desktop\Grafico 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9975" y="4724399"/>
            <a:ext cx="4636575" cy="19234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6" name="7 Imagen"/>
          <p:cNvPicPr>
            <a:picLocks noChangeAspect="1"/>
          </p:cNvPicPr>
          <p:nvPr/>
        </p:nvPicPr>
        <p:blipFill>
          <a:blip r:embed="rId2" cstate="print"/>
          <a:srcRect/>
          <a:stretch>
            <a:fillRect/>
          </a:stretch>
        </p:blipFill>
        <p:spPr bwMode="auto">
          <a:xfrm>
            <a:off x="1528316" y="4879520"/>
            <a:ext cx="6279852" cy="1573815"/>
          </a:xfrm>
          <a:prstGeom prst="rect">
            <a:avLst/>
          </a:prstGeom>
          <a:noFill/>
          <a:ln w="9525">
            <a:noFill/>
            <a:miter lim="800000"/>
            <a:headEnd/>
            <a:tailEnd/>
          </a:ln>
        </p:spPr>
      </p:pic>
      <p:sp>
        <p:nvSpPr>
          <p:cNvPr id="18" name="17 Rectángulo redondeado"/>
          <p:cNvSpPr/>
          <p:nvPr/>
        </p:nvSpPr>
        <p:spPr>
          <a:xfrm>
            <a:off x="1528316" y="4733925"/>
            <a:ext cx="6279852" cy="6000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19" name="16 Imagen"/>
          <p:cNvPicPr>
            <a:picLocks noChangeAspect="1"/>
          </p:cNvPicPr>
          <p:nvPr/>
        </p:nvPicPr>
        <p:blipFill>
          <a:blip r:embed="rId3" cstate="print"/>
          <a:srcRect b="5208"/>
          <a:stretch>
            <a:fillRect/>
          </a:stretch>
        </p:blipFill>
        <p:spPr bwMode="auto">
          <a:xfrm>
            <a:off x="1254968" y="4462461"/>
            <a:ext cx="6629400" cy="415925"/>
          </a:xfrm>
          <a:prstGeom prst="rect">
            <a:avLst/>
          </a:prstGeom>
          <a:noFill/>
          <a:ln w="9525">
            <a:noFill/>
            <a:miter lim="800000"/>
            <a:headEnd/>
            <a:tailEnd/>
          </a:ln>
        </p:spPr>
      </p:pic>
      <p:pic>
        <p:nvPicPr>
          <p:cNvPr id="68610" name="10 Imagen"/>
          <p:cNvPicPr>
            <a:picLocks noChangeAspect="1"/>
          </p:cNvPicPr>
          <p:nvPr/>
        </p:nvPicPr>
        <p:blipFill>
          <a:blip r:embed="rId2" cstate="print"/>
          <a:srcRect/>
          <a:stretch>
            <a:fillRect/>
          </a:stretch>
        </p:blipFill>
        <p:spPr bwMode="auto">
          <a:xfrm>
            <a:off x="1542305" y="2403475"/>
            <a:ext cx="6265863" cy="1961629"/>
          </a:xfrm>
          <a:prstGeom prst="rect">
            <a:avLst/>
          </a:prstGeom>
          <a:noFill/>
          <a:ln w="9525">
            <a:noFill/>
            <a:miter lim="800000"/>
            <a:headEnd/>
            <a:tailEnd/>
          </a:ln>
        </p:spPr>
      </p:pic>
      <p:sp>
        <p:nvSpPr>
          <p:cNvPr id="16" name="15 Rectángulo redondeado"/>
          <p:cNvSpPr/>
          <p:nvPr/>
        </p:nvSpPr>
        <p:spPr>
          <a:xfrm>
            <a:off x="1543893" y="2414588"/>
            <a:ext cx="6264275" cy="6000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68612" name="16 Imagen"/>
          <p:cNvPicPr>
            <a:picLocks noChangeAspect="1"/>
          </p:cNvPicPr>
          <p:nvPr/>
        </p:nvPicPr>
        <p:blipFill>
          <a:blip r:embed="rId3" cstate="print"/>
          <a:srcRect b="5208"/>
          <a:stretch>
            <a:fillRect/>
          </a:stretch>
        </p:blipFill>
        <p:spPr bwMode="auto">
          <a:xfrm>
            <a:off x="1254968" y="2143125"/>
            <a:ext cx="6629400" cy="415925"/>
          </a:xfrm>
          <a:prstGeom prst="rect">
            <a:avLst/>
          </a:prstGeom>
          <a:noFill/>
          <a:ln w="9525">
            <a:noFill/>
            <a:miter lim="800000"/>
            <a:headEnd/>
            <a:tailEnd/>
          </a:ln>
        </p:spPr>
      </p:pic>
      <p:sp>
        <p:nvSpPr>
          <p:cNvPr id="68613" name="17 CuadroTexto"/>
          <p:cNvSpPr txBox="1">
            <a:spLocks noChangeArrowheads="1"/>
          </p:cNvSpPr>
          <p:nvPr/>
        </p:nvSpPr>
        <p:spPr bwMode="auto">
          <a:xfrm>
            <a:off x="1712168" y="2228850"/>
            <a:ext cx="6048375" cy="2015936"/>
          </a:xfrm>
          <a:prstGeom prst="rect">
            <a:avLst/>
          </a:prstGeom>
          <a:noFill/>
          <a:ln w="9525">
            <a:noFill/>
            <a:miter lim="800000"/>
            <a:headEnd/>
            <a:tailEnd/>
          </a:ln>
        </p:spPr>
        <p:txBody>
          <a:bodyPr>
            <a:spAutoFit/>
          </a:bodyPr>
          <a:lstStyle/>
          <a:p>
            <a:pPr algn="just"/>
            <a:r>
              <a:rPr lang="en-US" sz="1400" b="1" dirty="0" smtClean="0">
                <a:latin typeface="Calibri" pitchFamily="34" charset="0"/>
              </a:rPr>
              <a:t>What is the coefficient of static friction on </a:t>
            </a:r>
            <a:r>
              <a:rPr lang="en-US" sz="1400" b="1" dirty="0">
                <a:latin typeface="Calibri" pitchFamily="34" charset="0"/>
              </a:rPr>
              <a:t>the surface where different weights were </a:t>
            </a:r>
            <a:r>
              <a:rPr lang="en-US" sz="1400" b="1" dirty="0" smtClean="0">
                <a:latin typeface="Calibri" pitchFamily="34" charset="0"/>
              </a:rPr>
              <a:t>applied? </a:t>
            </a:r>
            <a:r>
              <a:rPr lang="en-US" sz="1400" b="1" dirty="0">
                <a:latin typeface="Calibri" pitchFamily="34" charset="0"/>
              </a:rPr>
              <a:t>Is this more or less than the other surfaces? Support your answer</a:t>
            </a:r>
            <a:r>
              <a:rPr lang="en-US" sz="1400" b="1" dirty="0" smtClean="0">
                <a:latin typeface="Calibri" pitchFamily="34" charset="0"/>
              </a:rPr>
              <a:t>.</a:t>
            </a:r>
          </a:p>
          <a:p>
            <a:pPr algn="just"/>
            <a:endParaRPr lang="en-US" sz="1300" dirty="0">
              <a:latin typeface="Calibri" pitchFamily="34" charset="0"/>
            </a:endParaRPr>
          </a:p>
          <a:p>
            <a:pPr algn="just"/>
            <a:r>
              <a:rPr lang="en-US" sz="1400" dirty="0">
                <a:latin typeface="Calibri" pitchFamily="34" charset="0"/>
              </a:rPr>
              <a:t>Students must identify the direct proportionality set to increase the weight of the object with the maximum static friction force, and thus identify that the coefficient of static friction corresponds to the constant of proportionality. Furthermore this ratio should be used to describe the behavior of the experiment and thus compare the values with the other </a:t>
            </a:r>
            <a:r>
              <a:rPr lang="en-US" sz="1400" dirty="0" smtClean="0">
                <a:latin typeface="Calibri" pitchFamily="34" charset="0"/>
              </a:rPr>
              <a:t>surfaces.</a:t>
            </a:r>
            <a:endParaRPr lang="es-CL" sz="1300" dirty="0">
              <a:latin typeface="Calibri" pitchFamily="34" charset="0"/>
            </a:endParaRPr>
          </a:p>
        </p:txBody>
      </p:sp>
      <p:sp>
        <p:nvSpPr>
          <p:cNvPr id="68620" name="26 CuadroTexto"/>
          <p:cNvSpPr txBox="1">
            <a:spLocks noChangeArrowheads="1"/>
          </p:cNvSpPr>
          <p:nvPr/>
        </p:nvSpPr>
        <p:spPr bwMode="auto">
          <a:xfrm>
            <a:off x="1712168" y="4557713"/>
            <a:ext cx="6051550" cy="1815882"/>
          </a:xfrm>
          <a:prstGeom prst="rect">
            <a:avLst/>
          </a:prstGeom>
          <a:noFill/>
          <a:ln w="9525">
            <a:noFill/>
            <a:miter lim="800000"/>
            <a:headEnd/>
            <a:tailEnd/>
          </a:ln>
        </p:spPr>
        <p:txBody>
          <a:bodyPr>
            <a:spAutoFit/>
          </a:bodyPr>
          <a:lstStyle/>
          <a:p>
            <a:pPr algn="just"/>
            <a:r>
              <a:rPr lang="en-US" sz="1400" b="1" dirty="0">
                <a:latin typeface="Calibri" pitchFamily="34" charset="0"/>
              </a:rPr>
              <a:t>When the piece of wood is moving, Is the force of kinetic friction greater, less than or equal to the force applied? Justify </a:t>
            </a:r>
            <a:r>
              <a:rPr lang="en-US" sz="1400" b="1" dirty="0" smtClean="0">
                <a:latin typeface="Calibri" pitchFamily="34" charset="0"/>
              </a:rPr>
              <a:t>your answer using what you have observed </a:t>
            </a:r>
            <a:r>
              <a:rPr lang="en-US" sz="1400" b="1" dirty="0">
                <a:latin typeface="Calibri" pitchFamily="34" charset="0"/>
              </a:rPr>
              <a:t>in </a:t>
            </a:r>
            <a:r>
              <a:rPr lang="en-US" sz="1400" b="1" dirty="0" smtClean="0">
                <a:latin typeface="Calibri" pitchFamily="34" charset="0"/>
              </a:rPr>
              <a:t>the experiment </a:t>
            </a:r>
            <a:r>
              <a:rPr lang="en-US" sz="1400" b="1" dirty="0">
                <a:latin typeface="Calibri" pitchFamily="34" charset="0"/>
              </a:rPr>
              <a:t>and </a:t>
            </a:r>
            <a:r>
              <a:rPr lang="en-US" sz="1400" b="1" dirty="0" smtClean="0">
                <a:latin typeface="Calibri" pitchFamily="34" charset="0"/>
              </a:rPr>
              <a:t>graphs.</a:t>
            </a:r>
          </a:p>
          <a:p>
            <a:pPr algn="just"/>
            <a:endParaRPr lang="en-US" sz="1400" b="1" dirty="0">
              <a:latin typeface="Calibri" pitchFamily="34" charset="0"/>
            </a:endParaRPr>
          </a:p>
          <a:p>
            <a:pPr algn="just"/>
            <a:r>
              <a:rPr lang="en-US" sz="1400" dirty="0">
                <a:latin typeface="Calibri" pitchFamily="34" charset="0"/>
              </a:rPr>
              <a:t>Students should identify that </a:t>
            </a:r>
            <a:r>
              <a:rPr lang="en-US" sz="1400" dirty="0" smtClean="0">
                <a:latin typeface="Calibri" pitchFamily="34" charset="0"/>
              </a:rPr>
              <a:t>when accelerating the object, </a:t>
            </a:r>
            <a:r>
              <a:rPr lang="en-US" sz="1400" dirty="0">
                <a:latin typeface="Calibri" pitchFamily="34" charset="0"/>
              </a:rPr>
              <a:t>the applied force must necessarily be greater than the force of kinetic friction. This phenomenon of kinetic friction is important against the force of static friction, which has an equivalent to the magnitude of the applied force.</a:t>
            </a:r>
            <a:endParaRPr lang="es-CL" sz="1400" dirty="0">
              <a:latin typeface="Calibri" pitchFamily="34" charset="0"/>
            </a:endParaRPr>
          </a:p>
        </p:txBody>
      </p:sp>
      <p:sp>
        <p:nvSpPr>
          <p:cNvPr id="14"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5"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7"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9634" name="9 Imagen"/>
          <p:cNvPicPr>
            <a:picLocks noChangeAspect="1"/>
          </p:cNvPicPr>
          <p:nvPr/>
        </p:nvPicPr>
        <p:blipFill>
          <a:blip r:embed="rId3" cstate="print"/>
          <a:srcRect/>
          <a:stretch>
            <a:fillRect/>
          </a:stretch>
        </p:blipFill>
        <p:spPr bwMode="auto">
          <a:xfrm>
            <a:off x="1534269" y="2850897"/>
            <a:ext cx="6277794" cy="1442199"/>
          </a:xfrm>
          <a:prstGeom prst="rect">
            <a:avLst/>
          </a:prstGeom>
          <a:noFill/>
          <a:ln w="9525">
            <a:noFill/>
            <a:miter lim="800000"/>
            <a:headEnd/>
            <a:tailEnd/>
          </a:ln>
        </p:spPr>
      </p:pic>
      <p:sp>
        <p:nvSpPr>
          <p:cNvPr id="16" name="15 Rectángulo redondeado"/>
          <p:cNvSpPr/>
          <p:nvPr/>
        </p:nvSpPr>
        <p:spPr>
          <a:xfrm>
            <a:off x="1534268" y="2500052"/>
            <a:ext cx="6269039" cy="520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15" name="19 Imagen"/>
          <p:cNvPicPr>
            <a:picLocks noChangeAspect="1"/>
          </p:cNvPicPr>
          <p:nvPr/>
        </p:nvPicPr>
        <p:blipFill>
          <a:blip r:embed="rId4" cstate="print"/>
          <a:srcRect/>
          <a:stretch>
            <a:fillRect/>
          </a:stretch>
        </p:blipFill>
        <p:spPr bwMode="auto">
          <a:xfrm>
            <a:off x="1259632" y="2304492"/>
            <a:ext cx="6543675" cy="657225"/>
          </a:xfrm>
          <a:prstGeom prst="rect">
            <a:avLst/>
          </a:prstGeom>
          <a:noFill/>
          <a:ln w="9525">
            <a:noFill/>
            <a:miter lim="800000"/>
            <a:headEnd/>
            <a:tailEnd/>
          </a:ln>
        </p:spPr>
      </p:pic>
      <p:sp>
        <p:nvSpPr>
          <p:cNvPr id="23" name="22 Rectángulo"/>
          <p:cNvSpPr/>
          <p:nvPr/>
        </p:nvSpPr>
        <p:spPr>
          <a:xfrm>
            <a:off x="1534269" y="4940618"/>
            <a:ext cx="6269038" cy="12966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17" name="16 Rectángulo redondeado"/>
          <p:cNvSpPr/>
          <p:nvPr/>
        </p:nvSpPr>
        <p:spPr>
          <a:xfrm>
            <a:off x="1534269" y="4636281"/>
            <a:ext cx="6269039" cy="520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69637" name="19 Imagen"/>
          <p:cNvPicPr>
            <a:picLocks noChangeAspect="1"/>
          </p:cNvPicPr>
          <p:nvPr/>
        </p:nvPicPr>
        <p:blipFill>
          <a:blip r:embed="rId4" cstate="print"/>
          <a:srcRect/>
          <a:stretch>
            <a:fillRect/>
          </a:stretch>
        </p:blipFill>
        <p:spPr bwMode="auto">
          <a:xfrm>
            <a:off x="1259632" y="4427959"/>
            <a:ext cx="6543675" cy="657225"/>
          </a:xfrm>
          <a:prstGeom prst="rect">
            <a:avLst/>
          </a:prstGeom>
          <a:noFill/>
          <a:ln w="9525">
            <a:noFill/>
            <a:miter lim="800000"/>
            <a:headEnd/>
            <a:tailEnd/>
          </a:ln>
        </p:spPr>
      </p:pic>
      <p:sp>
        <p:nvSpPr>
          <p:cNvPr id="69638" name="23 CuadroTexto"/>
          <p:cNvSpPr txBox="1">
            <a:spLocks noChangeArrowheads="1"/>
          </p:cNvSpPr>
          <p:nvPr/>
        </p:nvSpPr>
        <p:spPr bwMode="auto">
          <a:xfrm>
            <a:off x="1763688" y="4580255"/>
            <a:ext cx="5904656" cy="1585049"/>
          </a:xfrm>
          <a:prstGeom prst="rect">
            <a:avLst/>
          </a:prstGeom>
          <a:noFill/>
          <a:ln w="9525">
            <a:noFill/>
            <a:miter lim="800000"/>
            <a:headEnd/>
            <a:tailEnd/>
          </a:ln>
        </p:spPr>
        <p:txBody>
          <a:bodyPr wrap="square">
            <a:spAutoFit/>
          </a:bodyPr>
          <a:lstStyle/>
          <a:p>
            <a:pPr algn="just"/>
            <a:r>
              <a:rPr lang="en-US" sz="1400" b="1" dirty="0">
                <a:latin typeface="Calibri" pitchFamily="34" charset="0"/>
              </a:rPr>
              <a:t>How can this knowledge be useful for sports like skiing? Conduct research to answer</a:t>
            </a:r>
            <a:r>
              <a:rPr lang="en-US" sz="1400" b="1" dirty="0" smtClean="0">
                <a:latin typeface="Calibri" pitchFamily="34" charset="0"/>
              </a:rPr>
              <a:t>.</a:t>
            </a:r>
          </a:p>
          <a:p>
            <a:pPr algn="just"/>
            <a:endParaRPr lang="en-US" sz="1300" dirty="0">
              <a:latin typeface="Calibri" pitchFamily="34" charset="0"/>
            </a:endParaRPr>
          </a:p>
          <a:p>
            <a:pPr algn="just"/>
            <a:r>
              <a:rPr lang="en-US" sz="1400" dirty="0">
                <a:latin typeface="Calibri" pitchFamily="34" charset="0"/>
              </a:rPr>
              <a:t>Students should research the coefficient of kinetic friction of snow on different </a:t>
            </a:r>
            <a:r>
              <a:rPr lang="en-US" sz="1400" dirty="0" smtClean="0">
                <a:latin typeface="Calibri" pitchFamily="34" charset="0"/>
              </a:rPr>
              <a:t>surfaces. This is a </a:t>
            </a:r>
            <a:r>
              <a:rPr lang="en-US" sz="1400" dirty="0">
                <a:latin typeface="Calibri" pitchFamily="34" charset="0"/>
              </a:rPr>
              <a:t>basis for </a:t>
            </a:r>
            <a:r>
              <a:rPr lang="en-US" sz="1400" dirty="0" smtClean="0">
                <a:latin typeface="Calibri" pitchFamily="34" charset="0"/>
              </a:rPr>
              <a:t>this sport where </a:t>
            </a:r>
            <a:r>
              <a:rPr lang="en-US" sz="1400" dirty="0">
                <a:latin typeface="Calibri" pitchFamily="34" charset="0"/>
              </a:rPr>
              <a:t>various researches </a:t>
            </a:r>
            <a:r>
              <a:rPr lang="en-US" sz="1400" dirty="0" smtClean="0">
                <a:latin typeface="Calibri" pitchFamily="34" charset="0"/>
              </a:rPr>
              <a:t>are explored to create </a:t>
            </a:r>
            <a:r>
              <a:rPr lang="en-US" sz="1400" dirty="0">
                <a:latin typeface="Calibri" pitchFamily="34" charset="0"/>
              </a:rPr>
              <a:t>materials that allow the least possible friction, and thus gain greater speed.</a:t>
            </a:r>
            <a:endParaRPr lang="es-CL" sz="1400" dirty="0">
              <a:latin typeface="Calibri" pitchFamily="34" charset="0"/>
            </a:endParaRPr>
          </a:p>
        </p:txBody>
      </p:sp>
      <p:sp>
        <p:nvSpPr>
          <p:cNvPr id="69642" name="8 CuadroTexto"/>
          <p:cNvSpPr txBox="1">
            <a:spLocks noChangeArrowheads="1"/>
          </p:cNvSpPr>
          <p:nvPr/>
        </p:nvSpPr>
        <p:spPr bwMode="auto">
          <a:xfrm>
            <a:off x="1763688" y="3050143"/>
            <a:ext cx="5904656" cy="1169551"/>
          </a:xfrm>
          <a:prstGeom prst="rect">
            <a:avLst/>
          </a:prstGeom>
          <a:noFill/>
          <a:ln w="9525">
            <a:noFill/>
            <a:miter lim="800000"/>
            <a:headEnd/>
            <a:tailEnd/>
          </a:ln>
        </p:spPr>
        <p:txBody>
          <a:bodyPr wrap="square">
            <a:spAutoFit/>
          </a:bodyPr>
          <a:lstStyle/>
          <a:p>
            <a:pPr algn="just"/>
            <a:r>
              <a:rPr lang="en-US" sz="1400" dirty="0">
                <a:latin typeface="Calibri" pitchFamily="34" charset="0"/>
              </a:rPr>
              <a:t>Students must identify the normal force and the type of material to be important factors in the experiment, </a:t>
            </a:r>
            <a:r>
              <a:rPr lang="en-US" sz="1400" dirty="0" smtClean="0">
                <a:latin typeface="Calibri" pitchFamily="34" charset="0"/>
              </a:rPr>
              <a:t>framing the </a:t>
            </a:r>
            <a:r>
              <a:rPr lang="en-US" sz="1400" dirty="0">
                <a:latin typeface="Calibri" pitchFamily="34" charset="0"/>
              </a:rPr>
              <a:t>behavior observed in the graphs. Some students </a:t>
            </a:r>
            <a:r>
              <a:rPr lang="en-US" sz="1400" dirty="0" smtClean="0">
                <a:latin typeface="Calibri" pitchFamily="34" charset="0"/>
              </a:rPr>
              <a:t>may present </a:t>
            </a:r>
            <a:r>
              <a:rPr lang="en-US" sz="1400" dirty="0">
                <a:latin typeface="Calibri" pitchFamily="34" charset="0"/>
              </a:rPr>
              <a:t>situations where the surfaces do not behave according to this theory, giving the opportunity to the teacher to deepen the content introducing the concept of viscous friction.</a:t>
            </a:r>
            <a:endParaRPr lang="es-CL" sz="1400" dirty="0">
              <a:latin typeface="Calibri" pitchFamily="34" charset="0"/>
            </a:endParaRPr>
          </a:p>
        </p:txBody>
      </p:sp>
      <p:sp>
        <p:nvSpPr>
          <p:cNvPr id="11" name="10 Rectángulo"/>
          <p:cNvSpPr/>
          <p:nvPr/>
        </p:nvSpPr>
        <p:spPr>
          <a:xfrm>
            <a:off x="1763688" y="2500052"/>
            <a:ext cx="5904656" cy="276999"/>
          </a:xfrm>
          <a:prstGeom prst="rect">
            <a:avLst/>
          </a:prstGeom>
        </p:spPr>
        <p:txBody>
          <a:bodyPr wrap="square">
            <a:spAutoFit/>
          </a:bodyPr>
          <a:lstStyle/>
          <a:p>
            <a:pPr algn="just"/>
            <a:r>
              <a:rPr lang="en-US" sz="1200" b="1" dirty="0"/>
              <a:t>What were the conditions that allowed what you observed in this experience?</a:t>
            </a:r>
            <a:endParaRPr lang="es-CL" sz="1200" dirty="0"/>
          </a:p>
        </p:txBody>
      </p:sp>
      <p:sp>
        <p:nvSpPr>
          <p:cNvPr id="1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Activities</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for</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further</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application</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3 CuadroTexto"/>
          <p:cNvSpPr txBox="1">
            <a:spLocks noChangeArrowheads="1"/>
          </p:cNvSpPr>
          <p:nvPr/>
        </p:nvSpPr>
        <p:spPr bwMode="auto">
          <a:xfrm>
            <a:off x="1417463" y="2693988"/>
            <a:ext cx="6538913" cy="1169551"/>
          </a:xfrm>
          <a:prstGeom prst="rect">
            <a:avLst/>
          </a:prstGeom>
          <a:noFill/>
          <a:ln w="9525">
            <a:noFill/>
            <a:miter lim="800000"/>
            <a:headEnd/>
            <a:tailEnd/>
          </a:ln>
        </p:spPr>
        <p:txBody>
          <a:bodyPr>
            <a:spAutoFit/>
          </a:bodyPr>
          <a:lstStyle/>
          <a:p>
            <a:pPr algn="just"/>
            <a:r>
              <a:rPr lang="en-US" sz="1400" dirty="0" smtClean="0">
                <a:latin typeface="Calibri" pitchFamily="34" charset="0"/>
              </a:rPr>
              <a:t>Interactions are a </a:t>
            </a:r>
            <a:r>
              <a:rPr lang="en-US" sz="1400" dirty="0">
                <a:latin typeface="Calibri" pitchFamily="34" charset="0"/>
              </a:rPr>
              <a:t>very important issue for </a:t>
            </a:r>
            <a:r>
              <a:rPr lang="en-US" sz="1400" dirty="0" smtClean="0">
                <a:latin typeface="Calibri" pitchFamily="34" charset="0"/>
              </a:rPr>
              <a:t>physics. We constantly </a:t>
            </a:r>
            <a:r>
              <a:rPr lang="en-US" sz="1400" dirty="0">
                <a:latin typeface="Calibri" pitchFamily="34" charset="0"/>
              </a:rPr>
              <a:t>try to describe and explain </a:t>
            </a:r>
            <a:r>
              <a:rPr lang="en-US" sz="1400" dirty="0" smtClean="0">
                <a:latin typeface="Calibri" pitchFamily="34" charset="0"/>
              </a:rPr>
              <a:t>the </a:t>
            </a:r>
            <a:r>
              <a:rPr lang="en-US" sz="1400" dirty="0">
                <a:latin typeface="Calibri" pitchFamily="34" charset="0"/>
              </a:rPr>
              <a:t>phenomenon </a:t>
            </a:r>
            <a:r>
              <a:rPr lang="en-US" sz="1400" dirty="0" smtClean="0">
                <a:latin typeface="Calibri" pitchFamily="34" charset="0"/>
              </a:rPr>
              <a:t>of </a:t>
            </a:r>
            <a:r>
              <a:rPr lang="en-US" sz="1400" dirty="0">
                <a:latin typeface="Calibri" pitchFamily="34" charset="0"/>
              </a:rPr>
              <a:t>everyday life </a:t>
            </a:r>
            <a:r>
              <a:rPr lang="en-US" sz="1400" dirty="0" smtClean="0">
                <a:latin typeface="Calibri" pitchFamily="34" charset="0"/>
              </a:rPr>
              <a:t>through </a:t>
            </a:r>
            <a:r>
              <a:rPr lang="en-US" sz="1400" dirty="0">
                <a:latin typeface="Calibri" pitchFamily="34" charset="0"/>
              </a:rPr>
              <a:t>scientific </a:t>
            </a:r>
            <a:r>
              <a:rPr lang="en-US" sz="1400" dirty="0" smtClean="0">
                <a:latin typeface="Calibri" pitchFamily="34" charset="0"/>
              </a:rPr>
              <a:t>concepts and we live </a:t>
            </a:r>
            <a:r>
              <a:rPr lang="en-US" sz="1400" dirty="0">
                <a:latin typeface="Calibri" pitchFamily="34" charset="0"/>
              </a:rPr>
              <a:t>in a world where friction is part of every interaction. Energy is lost steadily through friction and the heat generated by it. One way to describe this phenomenon is through the force of friction that occurs when two bodies are in contact.</a:t>
            </a:r>
            <a:endParaRPr lang="es-CL" sz="1400" dirty="0">
              <a:solidFill>
                <a:srgbClr val="FF0000"/>
              </a:solidFill>
              <a:latin typeface="Calibri" pitchFamily="34" charset="0"/>
            </a:endParaRPr>
          </a:p>
        </p:txBody>
      </p:sp>
      <p:pic>
        <p:nvPicPr>
          <p:cNvPr id="16387" name="5 Imagen"/>
          <p:cNvPicPr>
            <a:picLocks noChangeAspect="1"/>
          </p:cNvPicPr>
          <p:nvPr/>
        </p:nvPicPr>
        <p:blipFill>
          <a:blip r:embed="rId2" cstate="print"/>
          <a:srcRect/>
          <a:stretch>
            <a:fillRect/>
          </a:stretch>
        </p:blipFill>
        <p:spPr bwMode="auto">
          <a:xfrm>
            <a:off x="1257921" y="4506391"/>
            <a:ext cx="6698455" cy="506387"/>
          </a:xfrm>
          <a:prstGeom prst="rect">
            <a:avLst/>
          </a:prstGeom>
          <a:noFill/>
          <a:ln w="9525">
            <a:noFill/>
            <a:miter lim="800000"/>
            <a:headEnd/>
            <a:tailEnd/>
          </a:ln>
        </p:spPr>
      </p:pic>
      <p:pic>
        <p:nvPicPr>
          <p:cNvPr id="16388" name="8 Imagen"/>
          <p:cNvPicPr>
            <a:picLocks noChangeAspect="1"/>
          </p:cNvPicPr>
          <p:nvPr/>
        </p:nvPicPr>
        <p:blipFill>
          <a:blip r:embed="rId3" cstate="print"/>
          <a:srcRect/>
          <a:stretch>
            <a:fillRect/>
          </a:stretch>
        </p:blipFill>
        <p:spPr bwMode="auto">
          <a:xfrm>
            <a:off x="1043608" y="4365104"/>
            <a:ext cx="428625" cy="438150"/>
          </a:xfrm>
          <a:prstGeom prst="rect">
            <a:avLst/>
          </a:prstGeom>
          <a:noFill/>
          <a:ln w="9525">
            <a:noFill/>
            <a:miter lim="800000"/>
            <a:headEnd/>
            <a:tailEnd/>
          </a:ln>
        </p:spPr>
      </p:pic>
      <p:sp>
        <p:nvSpPr>
          <p:cNvPr id="16389" name="9 CuadroTexto"/>
          <p:cNvSpPr txBox="1">
            <a:spLocks noChangeArrowheads="1"/>
          </p:cNvSpPr>
          <p:nvPr/>
        </p:nvSpPr>
        <p:spPr bwMode="auto">
          <a:xfrm>
            <a:off x="1417463" y="4607184"/>
            <a:ext cx="6553200" cy="304800"/>
          </a:xfrm>
          <a:prstGeom prst="rect">
            <a:avLst/>
          </a:prstGeom>
          <a:noFill/>
          <a:ln w="9525">
            <a:noFill/>
            <a:miter lim="800000"/>
            <a:headEnd/>
            <a:tailEnd/>
          </a:ln>
        </p:spPr>
        <p:txBody>
          <a:bodyPr>
            <a:spAutoFit/>
          </a:bodyPr>
          <a:lstStyle/>
          <a:p>
            <a:r>
              <a:rPr lang="en-US" sz="1400" b="1" dirty="0">
                <a:latin typeface="Calibri" pitchFamily="34" charset="0"/>
              </a:rPr>
              <a:t>In what </a:t>
            </a:r>
            <a:r>
              <a:rPr lang="en-US" sz="1400" b="1" dirty="0" smtClean="0">
                <a:latin typeface="Calibri" pitchFamily="34" charset="0"/>
              </a:rPr>
              <a:t>everyday </a:t>
            </a:r>
            <a:r>
              <a:rPr lang="en-US" sz="1400" b="1" dirty="0">
                <a:latin typeface="Calibri" pitchFamily="34" charset="0"/>
              </a:rPr>
              <a:t>life </a:t>
            </a:r>
            <a:r>
              <a:rPr lang="en-US" sz="1400" b="1" dirty="0" smtClean="0">
                <a:latin typeface="Calibri" pitchFamily="34" charset="0"/>
              </a:rPr>
              <a:t>situations have </a:t>
            </a:r>
            <a:r>
              <a:rPr lang="en-US" sz="1400" b="1" dirty="0">
                <a:latin typeface="Calibri" pitchFamily="34" charset="0"/>
              </a:rPr>
              <a:t>you witnessed the phenomenon of friction?</a:t>
            </a:r>
            <a:endParaRPr lang="es-CL" sz="1400" b="1" dirty="0">
              <a:latin typeface="Calibri" pitchFamily="34" charset="0"/>
            </a:endParaRPr>
          </a:p>
        </p:txBody>
      </p:sp>
      <p:sp>
        <p:nvSpPr>
          <p:cNvPr id="9"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0"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1" name="2 Subtítulo"/>
          <p:cNvSpPr txBox="1">
            <a:spLocks/>
          </p:cNvSpPr>
          <p:nvPr/>
        </p:nvSpPr>
        <p:spPr bwMode="auto">
          <a:xfrm>
            <a:off x="5653435" y="1863725"/>
            <a:ext cx="3383062"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Introduction</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theory</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13 Imagen"/>
          <p:cNvPicPr>
            <a:picLocks noChangeAspect="1"/>
          </p:cNvPicPr>
          <p:nvPr/>
        </p:nvPicPr>
        <p:blipFill>
          <a:blip r:embed="rId3" cstate="print"/>
          <a:srcRect/>
          <a:stretch>
            <a:fillRect/>
          </a:stretch>
        </p:blipFill>
        <p:spPr bwMode="auto">
          <a:xfrm>
            <a:off x="1257920" y="2922589"/>
            <a:ext cx="6698455" cy="506412"/>
          </a:xfrm>
          <a:prstGeom prst="rect">
            <a:avLst/>
          </a:prstGeom>
          <a:noFill/>
          <a:ln w="9525">
            <a:noFill/>
            <a:miter lim="800000"/>
            <a:headEnd/>
            <a:tailEnd/>
          </a:ln>
        </p:spPr>
      </p:pic>
      <p:pic>
        <p:nvPicPr>
          <p:cNvPr id="17410" name="14 Imagen"/>
          <p:cNvPicPr>
            <a:picLocks noChangeAspect="1"/>
          </p:cNvPicPr>
          <p:nvPr/>
        </p:nvPicPr>
        <p:blipFill>
          <a:blip r:embed="rId4" cstate="print"/>
          <a:srcRect/>
          <a:stretch>
            <a:fillRect/>
          </a:stretch>
        </p:blipFill>
        <p:spPr bwMode="auto">
          <a:xfrm>
            <a:off x="1043608" y="2779713"/>
            <a:ext cx="428625" cy="438150"/>
          </a:xfrm>
          <a:prstGeom prst="rect">
            <a:avLst/>
          </a:prstGeom>
          <a:noFill/>
          <a:ln w="9525">
            <a:noFill/>
            <a:miter lim="800000"/>
            <a:headEnd/>
            <a:tailEnd/>
          </a:ln>
        </p:spPr>
      </p:pic>
      <p:pic>
        <p:nvPicPr>
          <p:cNvPr id="17411" name="17 Imagen"/>
          <p:cNvPicPr>
            <a:picLocks noChangeAspect="1"/>
          </p:cNvPicPr>
          <p:nvPr/>
        </p:nvPicPr>
        <p:blipFill>
          <a:blip r:embed="rId3" cstate="print"/>
          <a:srcRect/>
          <a:stretch>
            <a:fillRect/>
          </a:stretch>
        </p:blipFill>
        <p:spPr bwMode="auto">
          <a:xfrm>
            <a:off x="1257921" y="4434384"/>
            <a:ext cx="6698454" cy="508992"/>
          </a:xfrm>
          <a:prstGeom prst="rect">
            <a:avLst/>
          </a:prstGeom>
          <a:noFill/>
          <a:ln w="9525">
            <a:noFill/>
            <a:miter lim="800000"/>
            <a:headEnd/>
            <a:tailEnd/>
          </a:ln>
        </p:spPr>
      </p:pic>
      <p:pic>
        <p:nvPicPr>
          <p:cNvPr id="17412" name="18 Imagen"/>
          <p:cNvPicPr>
            <a:picLocks noChangeAspect="1"/>
          </p:cNvPicPr>
          <p:nvPr/>
        </p:nvPicPr>
        <p:blipFill>
          <a:blip r:embed="rId4" cstate="print"/>
          <a:srcRect/>
          <a:stretch>
            <a:fillRect/>
          </a:stretch>
        </p:blipFill>
        <p:spPr bwMode="auto">
          <a:xfrm>
            <a:off x="1043608" y="4293096"/>
            <a:ext cx="428625" cy="438150"/>
          </a:xfrm>
          <a:prstGeom prst="rect">
            <a:avLst/>
          </a:prstGeom>
          <a:noFill/>
          <a:ln w="9525">
            <a:noFill/>
            <a:miter lim="800000"/>
            <a:headEnd/>
            <a:tailEnd/>
          </a:ln>
        </p:spPr>
      </p:pic>
      <p:sp>
        <p:nvSpPr>
          <p:cNvPr id="17413" name="19 CuadroTexto"/>
          <p:cNvSpPr txBox="1">
            <a:spLocks noChangeArrowheads="1"/>
          </p:cNvSpPr>
          <p:nvPr/>
        </p:nvSpPr>
        <p:spPr bwMode="auto">
          <a:xfrm>
            <a:off x="1417463" y="4508996"/>
            <a:ext cx="6121400" cy="307777"/>
          </a:xfrm>
          <a:prstGeom prst="rect">
            <a:avLst/>
          </a:prstGeom>
          <a:noFill/>
          <a:ln w="9525">
            <a:noFill/>
            <a:miter lim="800000"/>
            <a:headEnd/>
            <a:tailEnd/>
          </a:ln>
        </p:spPr>
        <p:txBody>
          <a:bodyPr>
            <a:spAutoFit/>
          </a:bodyPr>
          <a:lstStyle/>
          <a:p>
            <a:r>
              <a:rPr lang="en-US" sz="1400" b="1" dirty="0">
                <a:latin typeface="Calibri" pitchFamily="34" charset="0"/>
              </a:rPr>
              <a:t>What </a:t>
            </a:r>
            <a:r>
              <a:rPr lang="en-US" sz="1400" b="1" dirty="0" smtClean="0">
                <a:latin typeface="Calibri" pitchFamily="34" charset="0"/>
              </a:rPr>
              <a:t>parameters must </a:t>
            </a:r>
            <a:r>
              <a:rPr lang="en-US" sz="1400" b="1" dirty="0">
                <a:latin typeface="Calibri" pitchFamily="34" charset="0"/>
              </a:rPr>
              <a:t>be met so that there is no friction?</a:t>
            </a:r>
            <a:endParaRPr lang="es-CL" sz="1400" b="1" dirty="0">
              <a:solidFill>
                <a:srgbClr val="FF0000"/>
              </a:solidFill>
              <a:latin typeface="Calibri" pitchFamily="34" charset="0"/>
            </a:endParaRPr>
          </a:p>
        </p:txBody>
      </p:sp>
      <p:sp>
        <p:nvSpPr>
          <p:cNvPr id="17414" name="24 CuadroTexto"/>
          <p:cNvSpPr txBox="1">
            <a:spLocks noChangeArrowheads="1"/>
          </p:cNvSpPr>
          <p:nvPr/>
        </p:nvSpPr>
        <p:spPr bwMode="auto">
          <a:xfrm>
            <a:off x="1417463" y="2998788"/>
            <a:ext cx="6049963" cy="307777"/>
          </a:xfrm>
          <a:prstGeom prst="rect">
            <a:avLst/>
          </a:prstGeom>
          <a:noFill/>
          <a:ln w="9525">
            <a:noFill/>
            <a:miter lim="800000"/>
            <a:headEnd/>
            <a:tailEnd/>
          </a:ln>
        </p:spPr>
        <p:txBody>
          <a:bodyPr>
            <a:spAutoFit/>
          </a:bodyPr>
          <a:lstStyle/>
          <a:p>
            <a:r>
              <a:rPr lang="en-US" sz="1400" b="1" dirty="0">
                <a:latin typeface="Calibri" pitchFamily="34" charset="0"/>
              </a:rPr>
              <a:t>What factors are necessary for friction to occur? Why?</a:t>
            </a:r>
            <a:endParaRPr lang="es-CL" sz="1400" b="1" dirty="0">
              <a:solidFill>
                <a:srgbClr val="FF0000"/>
              </a:solidFill>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4"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Introduction</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theory</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8 Imagen"/>
          <p:cNvPicPr>
            <a:picLocks noChangeAspect="1"/>
          </p:cNvPicPr>
          <p:nvPr/>
        </p:nvPicPr>
        <p:blipFill>
          <a:blip r:embed="rId2" cstate="print"/>
          <a:srcRect/>
          <a:stretch>
            <a:fillRect/>
          </a:stretch>
        </p:blipFill>
        <p:spPr bwMode="auto">
          <a:xfrm>
            <a:off x="1186324" y="2420938"/>
            <a:ext cx="2800350" cy="323850"/>
          </a:xfrm>
          <a:prstGeom prst="rect">
            <a:avLst/>
          </a:prstGeom>
          <a:noFill/>
          <a:ln w="9525">
            <a:noFill/>
            <a:miter lim="800000"/>
            <a:headEnd/>
            <a:tailEnd/>
          </a:ln>
        </p:spPr>
      </p:pic>
      <p:sp>
        <p:nvSpPr>
          <p:cNvPr id="19459" name="11 CuadroTexto"/>
          <p:cNvSpPr txBox="1">
            <a:spLocks noChangeArrowheads="1"/>
          </p:cNvSpPr>
          <p:nvPr/>
        </p:nvSpPr>
        <p:spPr bwMode="auto">
          <a:xfrm>
            <a:off x="1411288" y="2997200"/>
            <a:ext cx="6329064" cy="1384995"/>
          </a:xfrm>
          <a:prstGeom prst="rect">
            <a:avLst/>
          </a:prstGeom>
          <a:noFill/>
          <a:ln w="9525">
            <a:noFill/>
            <a:miter lim="800000"/>
            <a:headEnd/>
            <a:tailEnd/>
          </a:ln>
        </p:spPr>
        <p:txBody>
          <a:bodyPr wrap="square">
            <a:spAutoFit/>
          </a:bodyPr>
          <a:lstStyle/>
          <a:p>
            <a:pPr algn="just"/>
            <a:r>
              <a:rPr lang="en-US" sz="1400" dirty="0">
                <a:latin typeface="Calibri" pitchFamily="34" charset="0"/>
              </a:rPr>
              <a:t>The friction force occurs when two surfaces are in contact. This depends on the reaction of the surface, called </a:t>
            </a:r>
            <a:r>
              <a:rPr lang="en-US" sz="1400" b="1" dirty="0">
                <a:latin typeface="Calibri" pitchFamily="34" charset="0"/>
              </a:rPr>
              <a:t>normal force</a:t>
            </a:r>
            <a:r>
              <a:rPr lang="en-US" sz="1400" dirty="0">
                <a:latin typeface="Calibri" pitchFamily="34" charset="0"/>
              </a:rPr>
              <a:t>.</a:t>
            </a:r>
          </a:p>
          <a:p>
            <a:pPr algn="just"/>
            <a:r>
              <a:rPr lang="en-US" sz="1400" dirty="0">
                <a:latin typeface="Calibri" pitchFamily="34" charset="0"/>
              </a:rPr>
              <a:t>Normal (N) is the force of reaction of the surface with respect to the body, and going in a direction perpendicular to the surface already named. Moreover, </a:t>
            </a:r>
            <a:r>
              <a:rPr lang="en-US" sz="1400" b="1" dirty="0">
                <a:latin typeface="Calibri" pitchFamily="34" charset="0"/>
              </a:rPr>
              <a:t>the friction force is generally opposite to the direction of movement</a:t>
            </a:r>
            <a:r>
              <a:rPr lang="en-US" sz="1400" dirty="0">
                <a:latin typeface="Calibri" pitchFamily="34" charset="0"/>
              </a:rPr>
              <a:t>. Let’s see these directions and senses in a Free Body Diagram (DCL):</a:t>
            </a:r>
          </a:p>
        </p:txBody>
      </p:sp>
      <p:sp>
        <p:nvSpPr>
          <p:cNvPr id="19460"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Introduction</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theory</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
        <p:nvSpPr>
          <p:cNvPr id="1946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3"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sp>
        <p:nvSpPr>
          <p:cNvPr id="19464" name="Line 71"/>
          <p:cNvSpPr>
            <a:spLocks noChangeShapeType="1"/>
          </p:cNvSpPr>
          <p:nvPr/>
        </p:nvSpPr>
        <p:spPr bwMode="auto">
          <a:xfrm>
            <a:off x="2771775" y="5449788"/>
            <a:ext cx="3352800" cy="0"/>
          </a:xfrm>
          <a:prstGeom prst="line">
            <a:avLst/>
          </a:prstGeom>
          <a:noFill/>
          <a:ln w="9525">
            <a:solidFill>
              <a:srgbClr val="000000"/>
            </a:solidFill>
            <a:round/>
            <a:headEnd/>
            <a:tailEnd/>
          </a:ln>
        </p:spPr>
        <p:txBody>
          <a:bodyPr/>
          <a:lstStyle/>
          <a:p>
            <a:endParaRPr lang="en-US"/>
          </a:p>
        </p:txBody>
      </p:sp>
      <p:grpSp>
        <p:nvGrpSpPr>
          <p:cNvPr id="19465" name="Group 72"/>
          <p:cNvGrpSpPr>
            <a:grpSpLocks/>
          </p:cNvGrpSpPr>
          <p:nvPr/>
        </p:nvGrpSpPr>
        <p:grpSpPr bwMode="auto">
          <a:xfrm>
            <a:off x="4168775" y="5221188"/>
            <a:ext cx="419100" cy="228600"/>
            <a:chOff x="4891" y="4658"/>
            <a:chExt cx="660" cy="360"/>
          </a:xfrm>
        </p:grpSpPr>
        <p:sp>
          <p:nvSpPr>
            <p:cNvPr id="19476" name="Line 73"/>
            <p:cNvSpPr>
              <a:spLocks noChangeShapeType="1"/>
            </p:cNvSpPr>
            <p:nvPr/>
          </p:nvSpPr>
          <p:spPr bwMode="auto">
            <a:xfrm flipV="1">
              <a:off x="4891" y="5015"/>
              <a:ext cx="660" cy="0"/>
            </a:xfrm>
            <a:prstGeom prst="line">
              <a:avLst/>
            </a:prstGeom>
            <a:noFill/>
            <a:ln w="19050">
              <a:solidFill>
                <a:srgbClr val="000000"/>
              </a:solidFill>
              <a:round/>
              <a:headEnd/>
              <a:tailEnd/>
            </a:ln>
          </p:spPr>
          <p:txBody>
            <a:bodyPr/>
            <a:lstStyle/>
            <a:p>
              <a:endParaRPr lang="en-US"/>
            </a:p>
          </p:txBody>
        </p:sp>
        <p:sp>
          <p:nvSpPr>
            <p:cNvPr id="19477" name="Line 74"/>
            <p:cNvSpPr>
              <a:spLocks noChangeShapeType="1"/>
            </p:cNvSpPr>
            <p:nvPr/>
          </p:nvSpPr>
          <p:spPr bwMode="auto">
            <a:xfrm flipV="1">
              <a:off x="4891" y="4658"/>
              <a:ext cx="0" cy="360"/>
            </a:xfrm>
            <a:prstGeom prst="line">
              <a:avLst/>
            </a:prstGeom>
            <a:noFill/>
            <a:ln w="19050">
              <a:solidFill>
                <a:srgbClr val="000000"/>
              </a:solidFill>
              <a:round/>
              <a:headEnd/>
              <a:tailEnd/>
            </a:ln>
          </p:spPr>
          <p:txBody>
            <a:bodyPr/>
            <a:lstStyle/>
            <a:p>
              <a:endParaRPr lang="en-US"/>
            </a:p>
          </p:txBody>
        </p:sp>
        <p:sp>
          <p:nvSpPr>
            <p:cNvPr id="19478" name="Line 75"/>
            <p:cNvSpPr>
              <a:spLocks noChangeShapeType="1"/>
            </p:cNvSpPr>
            <p:nvPr/>
          </p:nvSpPr>
          <p:spPr bwMode="auto">
            <a:xfrm flipV="1">
              <a:off x="4891" y="4658"/>
              <a:ext cx="660" cy="0"/>
            </a:xfrm>
            <a:prstGeom prst="line">
              <a:avLst/>
            </a:prstGeom>
            <a:noFill/>
            <a:ln w="19050">
              <a:solidFill>
                <a:srgbClr val="000000"/>
              </a:solidFill>
              <a:round/>
              <a:headEnd/>
              <a:tailEnd/>
            </a:ln>
          </p:spPr>
          <p:txBody>
            <a:bodyPr/>
            <a:lstStyle/>
            <a:p>
              <a:endParaRPr lang="en-US"/>
            </a:p>
          </p:txBody>
        </p:sp>
        <p:sp>
          <p:nvSpPr>
            <p:cNvPr id="19479" name="Line 76"/>
            <p:cNvSpPr>
              <a:spLocks noChangeShapeType="1"/>
            </p:cNvSpPr>
            <p:nvPr/>
          </p:nvSpPr>
          <p:spPr bwMode="auto">
            <a:xfrm flipV="1">
              <a:off x="5551" y="4658"/>
              <a:ext cx="0" cy="360"/>
            </a:xfrm>
            <a:prstGeom prst="line">
              <a:avLst/>
            </a:prstGeom>
            <a:noFill/>
            <a:ln w="19050">
              <a:solidFill>
                <a:srgbClr val="000000"/>
              </a:solidFill>
              <a:round/>
              <a:headEnd/>
              <a:tailEnd/>
            </a:ln>
          </p:spPr>
          <p:txBody>
            <a:bodyPr/>
            <a:lstStyle/>
            <a:p>
              <a:endParaRPr lang="en-US"/>
            </a:p>
          </p:txBody>
        </p:sp>
      </p:grpSp>
      <p:sp>
        <p:nvSpPr>
          <p:cNvPr id="19466" name="Line 77"/>
          <p:cNvSpPr>
            <a:spLocks noChangeShapeType="1"/>
          </p:cNvSpPr>
          <p:nvPr/>
        </p:nvSpPr>
        <p:spPr bwMode="auto">
          <a:xfrm>
            <a:off x="4378325" y="5449788"/>
            <a:ext cx="0" cy="457200"/>
          </a:xfrm>
          <a:prstGeom prst="line">
            <a:avLst/>
          </a:prstGeom>
          <a:noFill/>
          <a:ln w="9525">
            <a:solidFill>
              <a:srgbClr val="000000"/>
            </a:solidFill>
            <a:round/>
            <a:headEnd/>
            <a:tailEnd type="triangle" w="med" len="med"/>
          </a:ln>
        </p:spPr>
        <p:txBody>
          <a:bodyPr/>
          <a:lstStyle/>
          <a:p>
            <a:endParaRPr lang="en-US"/>
          </a:p>
        </p:txBody>
      </p:sp>
      <p:sp>
        <p:nvSpPr>
          <p:cNvPr id="19467" name="Line 78"/>
          <p:cNvSpPr>
            <a:spLocks noChangeShapeType="1"/>
          </p:cNvSpPr>
          <p:nvPr/>
        </p:nvSpPr>
        <p:spPr bwMode="auto">
          <a:xfrm flipV="1">
            <a:off x="4378325" y="4878288"/>
            <a:ext cx="0" cy="342900"/>
          </a:xfrm>
          <a:prstGeom prst="line">
            <a:avLst/>
          </a:prstGeom>
          <a:noFill/>
          <a:ln w="9525">
            <a:solidFill>
              <a:srgbClr val="000000"/>
            </a:solidFill>
            <a:round/>
            <a:headEnd/>
            <a:tailEnd type="triangle" w="med" len="med"/>
          </a:ln>
        </p:spPr>
        <p:txBody>
          <a:bodyPr/>
          <a:lstStyle/>
          <a:p>
            <a:endParaRPr lang="en-US"/>
          </a:p>
        </p:txBody>
      </p:sp>
      <p:sp>
        <p:nvSpPr>
          <p:cNvPr id="19468" name="Line 79"/>
          <p:cNvSpPr>
            <a:spLocks noChangeShapeType="1"/>
          </p:cNvSpPr>
          <p:nvPr/>
        </p:nvSpPr>
        <p:spPr bwMode="auto">
          <a:xfrm>
            <a:off x="4572000" y="5340250"/>
            <a:ext cx="558800" cy="0"/>
          </a:xfrm>
          <a:prstGeom prst="line">
            <a:avLst/>
          </a:prstGeom>
          <a:noFill/>
          <a:ln w="9525">
            <a:solidFill>
              <a:srgbClr val="000000"/>
            </a:solidFill>
            <a:round/>
            <a:headEnd/>
            <a:tailEnd type="triangle" w="med" len="med"/>
          </a:ln>
        </p:spPr>
        <p:txBody>
          <a:bodyPr/>
          <a:lstStyle/>
          <a:p>
            <a:endParaRPr lang="en-US"/>
          </a:p>
        </p:txBody>
      </p:sp>
      <p:sp>
        <p:nvSpPr>
          <p:cNvPr id="19469" name="Line 80"/>
          <p:cNvSpPr>
            <a:spLocks noChangeShapeType="1"/>
          </p:cNvSpPr>
          <p:nvPr/>
        </p:nvSpPr>
        <p:spPr bwMode="auto">
          <a:xfrm flipH="1">
            <a:off x="3722688" y="5340250"/>
            <a:ext cx="419100" cy="0"/>
          </a:xfrm>
          <a:prstGeom prst="line">
            <a:avLst/>
          </a:prstGeom>
          <a:noFill/>
          <a:ln w="9525">
            <a:solidFill>
              <a:srgbClr val="000000"/>
            </a:solidFill>
            <a:round/>
            <a:headEnd/>
            <a:tailEnd type="triangle" w="med" len="med"/>
          </a:ln>
        </p:spPr>
        <p:txBody>
          <a:bodyPr/>
          <a:lstStyle/>
          <a:p>
            <a:endParaRPr lang="en-US"/>
          </a:p>
        </p:txBody>
      </p:sp>
      <p:sp>
        <p:nvSpPr>
          <p:cNvPr id="19470" name="Text Box 81"/>
          <p:cNvSpPr txBox="1">
            <a:spLocks noChangeArrowheads="1"/>
          </p:cNvSpPr>
          <p:nvPr/>
        </p:nvSpPr>
        <p:spPr bwMode="auto">
          <a:xfrm>
            <a:off x="4107557" y="5894412"/>
            <a:ext cx="752475" cy="342900"/>
          </a:xfrm>
          <a:prstGeom prst="rect">
            <a:avLst/>
          </a:prstGeom>
          <a:noFill/>
          <a:ln w="9525">
            <a:noFill/>
            <a:miter lim="800000"/>
            <a:headEnd/>
            <a:tailEnd/>
          </a:ln>
        </p:spPr>
        <p:txBody>
          <a:bodyPr/>
          <a:lstStyle/>
          <a:p>
            <a:r>
              <a:rPr lang="es-ES_tradnl" sz="1200" dirty="0" err="1" smtClean="0">
                <a:latin typeface="Times New Roman" pitchFamily="18" charset="0"/>
              </a:rPr>
              <a:t>Weight</a:t>
            </a:r>
            <a:endParaRPr lang="es-ES_tradnl" dirty="0"/>
          </a:p>
        </p:txBody>
      </p:sp>
      <p:sp>
        <p:nvSpPr>
          <p:cNvPr id="19471" name="Text Box 82"/>
          <p:cNvSpPr txBox="1">
            <a:spLocks noChangeArrowheads="1"/>
          </p:cNvSpPr>
          <p:nvPr/>
        </p:nvSpPr>
        <p:spPr bwMode="auto">
          <a:xfrm>
            <a:off x="5173960" y="5052913"/>
            <a:ext cx="838200" cy="457200"/>
          </a:xfrm>
          <a:prstGeom prst="rect">
            <a:avLst/>
          </a:prstGeom>
          <a:noFill/>
          <a:ln w="9525">
            <a:noFill/>
            <a:miter lim="800000"/>
            <a:headEnd/>
            <a:tailEnd/>
          </a:ln>
        </p:spPr>
        <p:txBody>
          <a:bodyPr/>
          <a:lstStyle/>
          <a:p>
            <a:r>
              <a:rPr lang="es-ES_tradnl" sz="1200" dirty="0" err="1" smtClean="0">
                <a:latin typeface="Times New Roman" pitchFamily="18" charset="0"/>
              </a:rPr>
              <a:t>Applied</a:t>
            </a:r>
            <a:r>
              <a:rPr lang="es-ES_tradnl" sz="1200" dirty="0" smtClean="0">
                <a:latin typeface="Times New Roman" pitchFamily="18" charset="0"/>
              </a:rPr>
              <a:t> </a:t>
            </a:r>
            <a:r>
              <a:rPr lang="es-ES_tradnl" sz="1200" dirty="0" err="1" smtClean="0">
                <a:latin typeface="Times New Roman" pitchFamily="18" charset="0"/>
              </a:rPr>
              <a:t>force</a:t>
            </a:r>
            <a:endParaRPr lang="es-ES_tradnl" dirty="0"/>
          </a:p>
        </p:txBody>
      </p:sp>
      <p:sp>
        <p:nvSpPr>
          <p:cNvPr id="19472" name="Text Box 83"/>
          <p:cNvSpPr txBox="1">
            <a:spLocks noChangeArrowheads="1"/>
          </p:cNvSpPr>
          <p:nvPr/>
        </p:nvSpPr>
        <p:spPr bwMode="auto">
          <a:xfrm>
            <a:off x="4067944" y="4581128"/>
            <a:ext cx="838200" cy="495300"/>
          </a:xfrm>
          <a:prstGeom prst="rect">
            <a:avLst/>
          </a:prstGeom>
          <a:noFill/>
          <a:ln w="9525">
            <a:noFill/>
            <a:miter lim="800000"/>
            <a:headEnd/>
            <a:tailEnd/>
          </a:ln>
        </p:spPr>
        <p:txBody>
          <a:bodyPr/>
          <a:lstStyle/>
          <a:p>
            <a:r>
              <a:rPr lang="es-ES_tradnl" sz="1200" dirty="0">
                <a:latin typeface="Times New Roman" pitchFamily="18" charset="0"/>
              </a:rPr>
              <a:t>Normal</a:t>
            </a:r>
            <a:endParaRPr lang="es-ES_tradnl" dirty="0"/>
          </a:p>
        </p:txBody>
      </p:sp>
      <p:sp>
        <p:nvSpPr>
          <p:cNvPr id="19473" name="Text Box 84"/>
          <p:cNvSpPr txBox="1">
            <a:spLocks noChangeArrowheads="1"/>
          </p:cNvSpPr>
          <p:nvPr/>
        </p:nvSpPr>
        <p:spPr bwMode="auto">
          <a:xfrm>
            <a:off x="2843808" y="5052913"/>
            <a:ext cx="838200" cy="457200"/>
          </a:xfrm>
          <a:prstGeom prst="rect">
            <a:avLst/>
          </a:prstGeom>
          <a:noFill/>
          <a:ln w="9525">
            <a:noFill/>
            <a:miter lim="800000"/>
            <a:headEnd/>
            <a:tailEnd/>
          </a:ln>
        </p:spPr>
        <p:txBody>
          <a:bodyPr/>
          <a:lstStyle/>
          <a:p>
            <a:pPr algn="r"/>
            <a:r>
              <a:rPr lang="es-ES_tradnl" sz="1200" dirty="0" err="1" smtClean="0">
                <a:latin typeface="Times New Roman" pitchFamily="18" charset="0"/>
              </a:rPr>
              <a:t>Friction</a:t>
            </a:r>
            <a:r>
              <a:rPr lang="es-ES_tradnl" sz="1200" dirty="0" smtClean="0">
                <a:latin typeface="Times New Roman" pitchFamily="18" charset="0"/>
              </a:rPr>
              <a:t> </a:t>
            </a:r>
            <a:r>
              <a:rPr lang="es-ES_tradnl" sz="1200" dirty="0" err="1" smtClean="0">
                <a:latin typeface="Times New Roman" pitchFamily="18" charset="0"/>
              </a:rPr>
              <a:t>force</a:t>
            </a:r>
            <a:endParaRPr lang="es-ES_tradnl" dirty="0"/>
          </a:p>
        </p:txBody>
      </p:sp>
      <p:sp>
        <p:nvSpPr>
          <p:cNvPr id="25"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26"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27" name="2 Subtítulo"/>
          <p:cNvSpPr txBox="1">
            <a:spLocks/>
          </p:cNvSpPr>
          <p:nvPr/>
        </p:nvSpPr>
        <p:spPr>
          <a:xfrm>
            <a:off x="1428728" y="2357430"/>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CL" sz="2000" b="1" dirty="0" err="1" smtClean="0">
                <a:solidFill>
                  <a:srgbClr val="FFFFFF"/>
                </a:solidFill>
              </a:rPr>
              <a:t>Theoretical</a:t>
            </a:r>
            <a:r>
              <a:rPr lang="es-CL" sz="2000" b="1" dirty="0" smtClean="0">
                <a:solidFill>
                  <a:srgbClr val="FFFFFF"/>
                </a:solidFill>
              </a:rPr>
              <a:t> </a:t>
            </a: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1 CuadroTexto"/>
          <p:cNvSpPr txBox="1">
            <a:spLocks noChangeArrowheads="1"/>
          </p:cNvSpPr>
          <p:nvPr/>
        </p:nvSpPr>
        <p:spPr bwMode="auto">
          <a:xfrm>
            <a:off x="1411288" y="2565400"/>
            <a:ext cx="6337300" cy="1384995"/>
          </a:xfrm>
          <a:prstGeom prst="rect">
            <a:avLst/>
          </a:prstGeom>
          <a:noFill/>
          <a:ln w="9525">
            <a:noFill/>
            <a:miter lim="800000"/>
            <a:headEnd/>
            <a:tailEnd/>
          </a:ln>
        </p:spPr>
        <p:txBody>
          <a:bodyPr>
            <a:spAutoFit/>
          </a:bodyPr>
          <a:lstStyle/>
          <a:p>
            <a:pPr algn="just"/>
            <a:r>
              <a:rPr lang="en-US" sz="1400" b="1" dirty="0" smtClean="0">
                <a:latin typeface="Calibri" pitchFamily="34" charset="0"/>
              </a:rPr>
              <a:t>Friction </a:t>
            </a:r>
            <a:r>
              <a:rPr lang="en-US" sz="1400" b="1" dirty="0">
                <a:latin typeface="Calibri" pitchFamily="34" charset="0"/>
              </a:rPr>
              <a:t>can be static or kinetic. </a:t>
            </a:r>
            <a:r>
              <a:rPr lang="en-US" sz="1400" dirty="0">
                <a:latin typeface="Calibri" pitchFamily="34" charset="0"/>
              </a:rPr>
              <a:t>Kinetic happens when </a:t>
            </a:r>
            <a:r>
              <a:rPr lang="en-US" sz="1400" dirty="0" smtClean="0">
                <a:latin typeface="Calibri" pitchFamily="34" charset="0"/>
              </a:rPr>
              <a:t>a </a:t>
            </a:r>
            <a:r>
              <a:rPr lang="en-US" sz="1400" dirty="0">
                <a:latin typeface="Calibri" pitchFamily="34" charset="0"/>
              </a:rPr>
              <a:t>body is moving, that is, its speed is nonzero. By contrast, </a:t>
            </a:r>
            <a:r>
              <a:rPr lang="en-US" sz="1400" dirty="0" smtClean="0">
                <a:latin typeface="Calibri" pitchFamily="34" charset="0"/>
              </a:rPr>
              <a:t>static </a:t>
            </a:r>
            <a:r>
              <a:rPr lang="en-US" sz="1400" dirty="0">
                <a:latin typeface="Calibri" pitchFamily="34" charset="0"/>
              </a:rPr>
              <a:t>friction occurs when the velocity of </a:t>
            </a:r>
            <a:r>
              <a:rPr lang="en-US" sz="1400" dirty="0" smtClean="0">
                <a:latin typeface="Calibri" pitchFamily="34" charset="0"/>
              </a:rPr>
              <a:t>a </a:t>
            </a:r>
            <a:r>
              <a:rPr lang="en-US" sz="1400" dirty="0">
                <a:latin typeface="Calibri" pitchFamily="34" charset="0"/>
              </a:rPr>
              <a:t>body is zero.</a:t>
            </a:r>
          </a:p>
          <a:p>
            <a:pPr algn="just"/>
            <a:r>
              <a:rPr lang="en-US" sz="1400" dirty="0">
                <a:latin typeface="Calibri" pitchFamily="34" charset="0"/>
              </a:rPr>
              <a:t>It has been found that after </a:t>
            </a:r>
            <a:r>
              <a:rPr lang="en-US" sz="1400" dirty="0" smtClean="0">
                <a:latin typeface="Calibri" pitchFamily="34" charset="0"/>
              </a:rPr>
              <a:t>an object is moved, </a:t>
            </a:r>
            <a:r>
              <a:rPr lang="en-US" sz="1400" dirty="0">
                <a:latin typeface="Calibri" pitchFamily="34" charset="0"/>
              </a:rPr>
              <a:t>less force must be applied to continue the movement. This indicates that </a:t>
            </a:r>
            <a:r>
              <a:rPr lang="en-US" sz="1400" b="1" dirty="0" smtClean="0">
                <a:latin typeface="Calibri" pitchFamily="34" charset="0"/>
              </a:rPr>
              <a:t>kinetic </a:t>
            </a:r>
            <a:r>
              <a:rPr lang="en-US" sz="1400" b="1" dirty="0">
                <a:latin typeface="Calibri" pitchFamily="34" charset="0"/>
              </a:rPr>
              <a:t>friction is always less than the maximum static friction.</a:t>
            </a:r>
          </a:p>
        </p:txBody>
      </p:sp>
      <p:sp>
        <p:nvSpPr>
          <p:cNvPr id="2048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2048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6" name="Text Box 196"/>
          <p:cNvSpPr txBox="1">
            <a:spLocks noChangeArrowheads="1"/>
          </p:cNvSpPr>
          <p:nvPr/>
        </p:nvSpPr>
        <p:spPr bwMode="auto">
          <a:xfrm>
            <a:off x="2700338" y="4076700"/>
            <a:ext cx="4330700" cy="431800"/>
          </a:xfrm>
          <a:prstGeom prst="rect">
            <a:avLst/>
          </a:prstGeom>
          <a:solidFill>
            <a:srgbClr val="FFFFFF"/>
          </a:solidFill>
          <a:ln w="9525">
            <a:solidFill>
              <a:srgbClr val="000000"/>
            </a:solidFill>
            <a:miter lim="800000"/>
            <a:headEnd/>
            <a:tailEnd/>
          </a:ln>
        </p:spPr>
        <p:txBody>
          <a:bodyPr/>
          <a:lstStyle/>
          <a:p>
            <a:pPr algn="ctr"/>
            <a:r>
              <a:rPr lang="es-ES_tradnl" sz="1400" dirty="0" err="1" smtClean="0">
                <a:latin typeface="Calibri" pitchFamily="34" charset="0"/>
              </a:rPr>
              <a:t>Kinetic</a:t>
            </a:r>
            <a:r>
              <a:rPr lang="es-ES_tradnl" sz="1400" dirty="0" smtClean="0">
                <a:latin typeface="Calibri" pitchFamily="34" charset="0"/>
              </a:rPr>
              <a:t> </a:t>
            </a:r>
            <a:r>
              <a:rPr lang="es-ES_tradnl" sz="1400" dirty="0" err="1" smtClean="0">
                <a:latin typeface="Calibri" pitchFamily="34" charset="0"/>
              </a:rPr>
              <a:t>friction</a:t>
            </a:r>
            <a:r>
              <a:rPr lang="es-ES_tradnl" sz="1400" dirty="0" smtClean="0">
                <a:latin typeface="Calibri" pitchFamily="34" charset="0"/>
              </a:rPr>
              <a:t> &lt; </a:t>
            </a:r>
            <a:r>
              <a:rPr lang="es-ES_tradnl" sz="1400" dirty="0" err="1" smtClean="0">
                <a:latin typeface="Calibri" pitchFamily="34" charset="0"/>
              </a:rPr>
              <a:t>maximum</a:t>
            </a:r>
            <a:r>
              <a:rPr lang="es-ES_tradnl" sz="1400" dirty="0" smtClean="0">
                <a:latin typeface="Calibri" pitchFamily="34" charset="0"/>
              </a:rPr>
              <a:t> </a:t>
            </a:r>
            <a:r>
              <a:rPr lang="es-ES_tradnl" sz="1400" dirty="0" err="1" smtClean="0">
                <a:latin typeface="Calibri" pitchFamily="34" charset="0"/>
              </a:rPr>
              <a:t>static</a:t>
            </a:r>
            <a:r>
              <a:rPr lang="es-ES_tradnl" sz="1400" dirty="0" smtClean="0">
                <a:latin typeface="Calibri" pitchFamily="34" charset="0"/>
              </a:rPr>
              <a:t> </a:t>
            </a:r>
            <a:r>
              <a:rPr lang="es-ES_tradnl" sz="1400" dirty="0" err="1" smtClean="0">
                <a:latin typeface="Calibri" pitchFamily="34" charset="0"/>
              </a:rPr>
              <a:t>friction</a:t>
            </a:r>
            <a:r>
              <a:rPr lang="es-ES_tradnl" sz="1400" dirty="0" smtClean="0">
                <a:latin typeface="Calibri" pitchFamily="34" charset="0"/>
              </a:rPr>
              <a:t> </a:t>
            </a:r>
            <a:r>
              <a:rPr lang="es-ES_tradnl" sz="1400" dirty="0" err="1" smtClean="0">
                <a:latin typeface="Calibri" pitchFamily="34" charset="0"/>
              </a:rPr>
              <a:t>force</a:t>
            </a:r>
            <a:endParaRPr lang="es-ES_tradnl" sz="1400" dirty="0">
              <a:latin typeface="Calibri" pitchFamily="34" charset="0"/>
            </a:endParaRPr>
          </a:p>
        </p:txBody>
      </p:sp>
      <p:sp>
        <p:nvSpPr>
          <p:cNvPr id="20487" name="11 CuadroTexto"/>
          <p:cNvSpPr txBox="1">
            <a:spLocks noChangeArrowheads="1"/>
          </p:cNvSpPr>
          <p:nvPr/>
        </p:nvSpPr>
        <p:spPr bwMode="auto">
          <a:xfrm>
            <a:off x="1411288" y="4581525"/>
            <a:ext cx="6337300" cy="738664"/>
          </a:xfrm>
          <a:prstGeom prst="rect">
            <a:avLst/>
          </a:prstGeom>
          <a:noFill/>
          <a:ln w="9525">
            <a:noFill/>
            <a:miter lim="800000"/>
            <a:headEnd/>
            <a:tailEnd/>
          </a:ln>
        </p:spPr>
        <p:txBody>
          <a:bodyPr>
            <a:spAutoFit/>
          </a:bodyPr>
          <a:lstStyle/>
          <a:p>
            <a:pPr algn="just"/>
            <a:r>
              <a:rPr lang="en-US" sz="1400" dirty="0">
                <a:latin typeface="Calibri" pitchFamily="34" charset="0"/>
              </a:rPr>
              <a:t>This was discovered </a:t>
            </a:r>
            <a:r>
              <a:rPr lang="en-US" sz="1400" dirty="0" smtClean="0">
                <a:latin typeface="Calibri" pitchFamily="34" charset="0"/>
              </a:rPr>
              <a:t>experimentally and you can check for yourself. When you </a:t>
            </a:r>
            <a:r>
              <a:rPr lang="en-US" sz="1400" dirty="0">
                <a:latin typeface="Calibri" pitchFamily="34" charset="0"/>
              </a:rPr>
              <a:t>move a heavy </a:t>
            </a:r>
            <a:r>
              <a:rPr lang="en-US" sz="1400" dirty="0" smtClean="0">
                <a:latin typeface="Calibri" pitchFamily="34" charset="0"/>
              </a:rPr>
              <a:t>object </a:t>
            </a:r>
            <a:r>
              <a:rPr lang="en-US" sz="1400" dirty="0">
                <a:latin typeface="Calibri" pitchFamily="34" charset="0"/>
              </a:rPr>
              <a:t>it </a:t>
            </a:r>
            <a:r>
              <a:rPr lang="en-US" sz="1400" dirty="0" smtClean="0">
                <a:latin typeface="Calibri" pitchFamily="34" charset="0"/>
              </a:rPr>
              <a:t>takes more force to start</a:t>
            </a:r>
            <a:r>
              <a:rPr lang="en-US" sz="1400" dirty="0">
                <a:latin typeface="Calibri" pitchFamily="34" charset="0"/>
              </a:rPr>
              <a:t>, but once </a:t>
            </a:r>
            <a:r>
              <a:rPr lang="en-US" sz="1400" dirty="0" smtClean="0">
                <a:latin typeface="Calibri" pitchFamily="34" charset="0"/>
              </a:rPr>
              <a:t>the object </a:t>
            </a:r>
            <a:r>
              <a:rPr lang="en-US" sz="1400" dirty="0">
                <a:latin typeface="Calibri" pitchFamily="34" charset="0"/>
              </a:rPr>
              <a:t>is already in motion, the difficulty decreases.</a:t>
            </a:r>
          </a:p>
        </p:txBody>
      </p:sp>
      <p:sp>
        <p:nvSpPr>
          <p:cNvPr id="1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4"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Introduction</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theory</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1" name="11 CuadroTexto"/>
          <p:cNvSpPr txBox="1">
            <a:spLocks noChangeArrowheads="1"/>
          </p:cNvSpPr>
          <p:nvPr/>
        </p:nvSpPr>
        <p:spPr bwMode="auto">
          <a:xfrm>
            <a:off x="1476375" y="2565400"/>
            <a:ext cx="6264275" cy="1384995"/>
          </a:xfrm>
          <a:prstGeom prst="rect">
            <a:avLst/>
          </a:prstGeom>
          <a:noFill/>
          <a:ln w="9525">
            <a:noFill/>
            <a:miter lim="800000"/>
            <a:headEnd/>
            <a:tailEnd/>
          </a:ln>
        </p:spPr>
        <p:txBody>
          <a:bodyPr wrap="square">
            <a:spAutoFit/>
          </a:bodyPr>
          <a:lstStyle/>
          <a:p>
            <a:pPr algn="just"/>
            <a:r>
              <a:rPr lang="en-US" sz="1400" dirty="0">
                <a:latin typeface="Calibri" pitchFamily="34" charset="0"/>
              </a:rPr>
              <a:t>For each material the friction is </a:t>
            </a:r>
            <a:r>
              <a:rPr lang="en-US" sz="1400" dirty="0" smtClean="0">
                <a:latin typeface="Calibri" pitchFamily="34" charset="0"/>
              </a:rPr>
              <a:t>different. For example, on </a:t>
            </a:r>
            <a:r>
              <a:rPr lang="en-US" sz="1400" dirty="0">
                <a:latin typeface="Calibri" pitchFamily="34" charset="0"/>
              </a:rPr>
              <a:t>ice friction is small, whereas </a:t>
            </a:r>
            <a:r>
              <a:rPr lang="en-US" sz="1400" dirty="0" smtClean="0">
                <a:latin typeface="Calibri" pitchFamily="34" charset="0"/>
              </a:rPr>
              <a:t>on </a:t>
            </a:r>
            <a:r>
              <a:rPr lang="en-US" sz="1400" dirty="0">
                <a:latin typeface="Calibri" pitchFamily="34" charset="0"/>
              </a:rPr>
              <a:t>asphalt friction is much higher. Thus, each surface is associated with a friction coefficient. </a:t>
            </a:r>
            <a:r>
              <a:rPr lang="en-US" sz="1400" b="1" dirty="0">
                <a:latin typeface="Calibri" pitchFamily="34" charset="0"/>
              </a:rPr>
              <a:t>There is a coefficient of kinetic friction and a static represented by the Greek letter  </a:t>
            </a:r>
            <a:r>
              <a:rPr lang="en-US" sz="1400" b="1" dirty="0" smtClean="0">
                <a:latin typeface="Calibri" pitchFamily="34" charset="0"/>
              </a:rPr>
              <a:t> </a:t>
            </a:r>
            <a:r>
              <a:rPr lang="en-US" sz="1400" dirty="0" smtClean="0">
                <a:latin typeface="Calibri" pitchFamily="34" charset="0"/>
              </a:rPr>
              <a:t>.We </a:t>
            </a:r>
            <a:r>
              <a:rPr lang="en-US" sz="1400" dirty="0">
                <a:latin typeface="Calibri" pitchFamily="34" charset="0"/>
              </a:rPr>
              <a:t>place the subscript “k” for kinetic </a:t>
            </a:r>
            <a:r>
              <a:rPr lang="en-US" sz="1400" dirty="0" err="1">
                <a:latin typeface="Calibri" pitchFamily="34" charset="0"/>
              </a:rPr>
              <a:t>Kine</a:t>
            </a:r>
            <a:r>
              <a:rPr lang="en-US" sz="1400" dirty="0">
                <a:latin typeface="Calibri" pitchFamily="34" charset="0"/>
              </a:rPr>
              <a:t>, which means movement, and in the case of static an “s”. As seen above, we can say that for each material:</a:t>
            </a:r>
          </a:p>
        </p:txBody>
      </p:sp>
      <p:sp>
        <p:nvSpPr>
          <p:cNvPr id="5123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3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5123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3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36" name="Rectangle 11"/>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51237" name="Rectangle 13"/>
          <p:cNvSpPr>
            <a:spLocks noChangeArrowheads="1"/>
          </p:cNvSpPr>
          <p:nvPr/>
        </p:nvSpPr>
        <p:spPr bwMode="auto">
          <a:xfrm>
            <a:off x="0" y="3305175"/>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16" name="Object 16"/>
          <p:cNvGraphicFramePr>
            <a:graphicFrameLocks noChangeAspect="1"/>
          </p:cNvGraphicFramePr>
          <p:nvPr>
            <p:extLst>
              <p:ext uri="{D42A27DB-BD31-4B8C-83A1-F6EECF244321}">
                <p14:modId xmlns:p14="http://schemas.microsoft.com/office/powerpoint/2010/main" xmlns="" val="1877508192"/>
              </p:ext>
            </p:extLst>
          </p:nvPr>
        </p:nvGraphicFramePr>
        <p:xfrm>
          <a:off x="3059832" y="3284984"/>
          <a:ext cx="171450" cy="190500"/>
        </p:xfrm>
        <a:graphic>
          <a:graphicData uri="http://schemas.openxmlformats.org/presentationml/2006/ole">
            <p:oleObj spid="_x0000_s51261" name="Ecuación" r:id="rId3" imgW="152268" imgH="164957" progId="Equation.3">
              <p:embed/>
            </p:oleObj>
          </a:graphicData>
        </a:graphic>
      </p:graphicFrame>
      <p:sp>
        <p:nvSpPr>
          <p:cNvPr id="51238" name="Rectangle 27"/>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6" name="Object 26"/>
          <p:cNvGraphicFramePr>
            <a:graphicFrameLocks noChangeAspect="1"/>
          </p:cNvGraphicFramePr>
          <p:nvPr>
            <p:extLst>
              <p:ext uri="{D42A27DB-BD31-4B8C-83A1-F6EECF244321}">
                <p14:modId xmlns:p14="http://schemas.microsoft.com/office/powerpoint/2010/main" xmlns="" val="1900666731"/>
              </p:ext>
            </p:extLst>
          </p:nvPr>
        </p:nvGraphicFramePr>
        <p:xfrm>
          <a:off x="3986213" y="3933056"/>
          <a:ext cx="885825" cy="347663"/>
        </p:xfrm>
        <a:graphic>
          <a:graphicData uri="http://schemas.openxmlformats.org/presentationml/2006/ole">
            <p:oleObj spid="_x0000_s51262" name="Ecuación" r:id="rId4" imgW="545626" imgH="215713" progId="Equation.3">
              <p:embed/>
            </p:oleObj>
          </a:graphicData>
        </a:graphic>
      </p:graphicFrame>
      <p:sp>
        <p:nvSpPr>
          <p:cNvPr id="51239" name="Text Box 29"/>
          <p:cNvSpPr txBox="1">
            <a:spLocks noChangeArrowheads="1"/>
          </p:cNvSpPr>
          <p:nvPr/>
        </p:nvSpPr>
        <p:spPr bwMode="auto">
          <a:xfrm>
            <a:off x="1476375" y="4660184"/>
            <a:ext cx="6264275" cy="738664"/>
          </a:xfrm>
          <a:prstGeom prst="rect">
            <a:avLst/>
          </a:prstGeom>
          <a:noFill/>
          <a:ln w="9525">
            <a:noFill/>
            <a:miter lim="800000"/>
            <a:headEnd/>
            <a:tailEnd/>
          </a:ln>
        </p:spPr>
        <p:txBody>
          <a:bodyPr>
            <a:spAutoFit/>
          </a:bodyPr>
          <a:lstStyle/>
          <a:p>
            <a:pPr algn="just"/>
            <a:r>
              <a:rPr lang="en-US" sz="1400" dirty="0">
                <a:latin typeface="Calibri" pitchFamily="34" charset="0"/>
              </a:rPr>
              <a:t>As we said in the beginning, </a:t>
            </a:r>
            <a:r>
              <a:rPr lang="en-US" sz="1400" b="1" dirty="0">
                <a:latin typeface="Calibri" pitchFamily="34" charset="0"/>
              </a:rPr>
              <a:t>the friction force depends on the normal force (N), and cannot be greater than this</a:t>
            </a:r>
            <a:r>
              <a:rPr lang="en-US" sz="1400" dirty="0">
                <a:latin typeface="Calibri" pitchFamily="34" charset="0"/>
              </a:rPr>
              <a:t>. So for this to happen, for both friction coefficients we have:</a:t>
            </a:r>
            <a:endParaRPr lang="es-ES_tradnl" sz="1400" dirty="0">
              <a:latin typeface="Calibri" pitchFamily="34" charset="0"/>
            </a:endParaRPr>
          </a:p>
        </p:txBody>
      </p:sp>
      <p:graphicFrame>
        <p:nvGraphicFramePr>
          <p:cNvPr id="51230" name="Object 30"/>
          <p:cNvGraphicFramePr>
            <a:graphicFrameLocks noChangeAspect="1"/>
          </p:cNvGraphicFramePr>
          <p:nvPr>
            <p:extLst>
              <p:ext uri="{D42A27DB-BD31-4B8C-83A1-F6EECF244321}">
                <p14:modId xmlns:p14="http://schemas.microsoft.com/office/powerpoint/2010/main" xmlns="" val="3768018648"/>
              </p:ext>
            </p:extLst>
          </p:nvPr>
        </p:nvGraphicFramePr>
        <p:xfrm>
          <a:off x="4140200" y="5517232"/>
          <a:ext cx="576263" cy="336550"/>
        </p:xfrm>
        <a:graphic>
          <a:graphicData uri="http://schemas.openxmlformats.org/presentationml/2006/ole">
            <p:oleObj spid="_x0000_s51263" name="Ecuación" r:id="rId5" imgW="342751" imgH="203112" progId="Equation.3">
              <p:embed/>
            </p:oleObj>
          </a:graphicData>
        </a:graphic>
      </p:graphicFrame>
      <p:sp>
        <p:nvSpPr>
          <p:cNvPr id="17"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9"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Introduction</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theory</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1" name="11 CuadroTexto"/>
          <p:cNvSpPr txBox="1">
            <a:spLocks noChangeArrowheads="1"/>
          </p:cNvSpPr>
          <p:nvPr/>
        </p:nvSpPr>
        <p:spPr bwMode="auto">
          <a:xfrm>
            <a:off x="1403350" y="2565400"/>
            <a:ext cx="6337300" cy="1384995"/>
          </a:xfrm>
          <a:prstGeom prst="rect">
            <a:avLst/>
          </a:prstGeom>
          <a:noFill/>
          <a:ln w="9525">
            <a:noFill/>
            <a:miter lim="800000"/>
            <a:headEnd/>
            <a:tailEnd/>
          </a:ln>
        </p:spPr>
        <p:txBody>
          <a:bodyPr>
            <a:spAutoFit/>
          </a:bodyPr>
          <a:lstStyle/>
          <a:p>
            <a:pPr algn="just"/>
            <a:r>
              <a:rPr lang="en-US" sz="1400" b="1" dirty="0">
                <a:latin typeface="Calibri" pitchFamily="34" charset="0"/>
              </a:rPr>
              <a:t>Static friction force: In this no movement </a:t>
            </a:r>
            <a:r>
              <a:rPr lang="en-US" sz="1400" b="1" dirty="0" smtClean="0">
                <a:latin typeface="Calibri" pitchFamily="34" charset="0"/>
              </a:rPr>
              <a:t>is presented</a:t>
            </a:r>
            <a:r>
              <a:rPr lang="en-US" sz="1400" b="1" dirty="0">
                <a:latin typeface="Calibri" pitchFamily="34" charset="0"/>
              </a:rPr>
              <a:t>, </a:t>
            </a:r>
            <a:r>
              <a:rPr lang="en-US" sz="1400" dirty="0">
                <a:latin typeface="Calibri" pitchFamily="34" charset="0"/>
              </a:rPr>
              <a:t>and it holds that:</a:t>
            </a:r>
          </a:p>
          <a:p>
            <a:pPr algn="just"/>
            <a:endParaRPr lang="en-US" sz="1400" b="1" dirty="0" smtClean="0">
              <a:latin typeface="Calibri" pitchFamily="34" charset="0"/>
            </a:endParaRPr>
          </a:p>
          <a:p>
            <a:pPr algn="just"/>
            <a:endParaRPr lang="en-US" sz="1400" b="1" dirty="0">
              <a:latin typeface="Calibri" pitchFamily="34" charset="0"/>
            </a:endParaRPr>
          </a:p>
          <a:p>
            <a:pPr algn="just"/>
            <a:r>
              <a:rPr lang="en-US" sz="1400" dirty="0">
                <a:latin typeface="Calibri" pitchFamily="34" charset="0"/>
              </a:rPr>
              <a:t>The term is less </a:t>
            </a:r>
            <a:r>
              <a:rPr lang="en-US" sz="1400" dirty="0" smtClean="0">
                <a:latin typeface="Calibri" pitchFamily="34" charset="0"/>
              </a:rPr>
              <a:t>than, </a:t>
            </a:r>
            <a:r>
              <a:rPr lang="en-US" sz="1400" dirty="0">
                <a:latin typeface="Calibri" pitchFamily="34" charset="0"/>
              </a:rPr>
              <a:t>or equal </a:t>
            </a:r>
            <a:r>
              <a:rPr lang="en-US" sz="1400" dirty="0" smtClean="0">
                <a:latin typeface="Calibri" pitchFamily="34" charset="0"/>
              </a:rPr>
              <a:t>results. This is because the </a:t>
            </a:r>
            <a:r>
              <a:rPr lang="en-US" sz="1400" dirty="0">
                <a:latin typeface="Calibri" pitchFamily="34" charset="0"/>
              </a:rPr>
              <a:t>static friction depends on the force being applied to the object, and its value will be the </a:t>
            </a:r>
            <a:r>
              <a:rPr lang="en-US" sz="1400" dirty="0" smtClean="0">
                <a:latin typeface="Calibri" pitchFamily="34" charset="0"/>
              </a:rPr>
              <a:t>amount needed </a:t>
            </a:r>
            <a:r>
              <a:rPr lang="en-US" sz="1400" dirty="0">
                <a:latin typeface="Calibri" pitchFamily="34" charset="0"/>
              </a:rPr>
              <a:t>to maintain balance between the forces.</a:t>
            </a:r>
          </a:p>
        </p:txBody>
      </p:sp>
      <p:sp>
        <p:nvSpPr>
          <p:cNvPr id="5327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327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5327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327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3276" name="Rectangle 10"/>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53277" name="Rectangle 11"/>
          <p:cNvSpPr>
            <a:spLocks noChangeArrowheads="1"/>
          </p:cNvSpPr>
          <p:nvPr/>
        </p:nvSpPr>
        <p:spPr bwMode="auto">
          <a:xfrm>
            <a:off x="0" y="3305175"/>
            <a:ext cx="9144000" cy="0"/>
          </a:xfrm>
          <a:prstGeom prst="rect">
            <a:avLst/>
          </a:prstGeom>
          <a:noFill/>
          <a:ln w="9525">
            <a:noFill/>
            <a:miter lim="800000"/>
            <a:headEnd/>
            <a:tailEnd/>
          </a:ln>
        </p:spPr>
        <p:txBody>
          <a:bodyPr wrap="none" anchor="ctr">
            <a:spAutoFit/>
          </a:bodyPr>
          <a:lstStyle/>
          <a:p>
            <a:endParaRPr lang="en-US"/>
          </a:p>
        </p:txBody>
      </p:sp>
      <p:sp>
        <p:nvSpPr>
          <p:cNvPr id="53278"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53279" name="Rectangle 1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53266" name="Object 18"/>
          <p:cNvGraphicFramePr>
            <a:graphicFrameLocks noChangeAspect="1"/>
          </p:cNvGraphicFramePr>
          <p:nvPr/>
        </p:nvGraphicFramePr>
        <p:xfrm>
          <a:off x="4003675" y="2932113"/>
          <a:ext cx="847725" cy="285750"/>
        </p:xfrm>
        <a:graphic>
          <a:graphicData uri="http://schemas.openxmlformats.org/presentationml/2006/ole">
            <p:oleObj spid="_x0000_s53293" name="Ecuación" r:id="rId3" imgW="634449" imgH="215713" progId="Equation.3">
              <p:embed/>
            </p:oleObj>
          </a:graphicData>
        </a:graphic>
      </p:graphicFrame>
      <p:sp>
        <p:nvSpPr>
          <p:cNvPr id="53280" name="11 CuadroTexto"/>
          <p:cNvSpPr txBox="1">
            <a:spLocks noChangeArrowheads="1"/>
          </p:cNvSpPr>
          <p:nvPr/>
        </p:nvSpPr>
        <p:spPr bwMode="auto">
          <a:xfrm>
            <a:off x="1403350" y="4365625"/>
            <a:ext cx="6337300" cy="1600438"/>
          </a:xfrm>
          <a:prstGeom prst="rect">
            <a:avLst/>
          </a:prstGeom>
          <a:noFill/>
          <a:ln w="9525">
            <a:noFill/>
            <a:miter lim="800000"/>
            <a:headEnd/>
            <a:tailEnd/>
          </a:ln>
        </p:spPr>
        <p:txBody>
          <a:bodyPr wrap="square">
            <a:spAutoFit/>
          </a:bodyPr>
          <a:lstStyle/>
          <a:p>
            <a:pPr algn="just"/>
            <a:r>
              <a:rPr lang="en-US" sz="1400" b="1" dirty="0">
                <a:latin typeface="Calibri" pitchFamily="34" charset="0"/>
              </a:rPr>
              <a:t>Kinetic friction force: </a:t>
            </a:r>
            <a:r>
              <a:rPr lang="en-US" sz="1400" dirty="0">
                <a:latin typeface="Calibri" pitchFamily="34" charset="0"/>
              </a:rPr>
              <a:t>motion is presented, and the relation with the normal force is an equality:</a:t>
            </a:r>
          </a:p>
          <a:p>
            <a:pPr algn="just"/>
            <a:endParaRPr lang="en-US" sz="1400" b="1" dirty="0" smtClean="0">
              <a:latin typeface="Calibri" pitchFamily="34" charset="0"/>
            </a:endParaRPr>
          </a:p>
          <a:p>
            <a:pPr algn="just"/>
            <a:endParaRPr lang="en-US" sz="1400" b="1" dirty="0">
              <a:latin typeface="Calibri" pitchFamily="34" charset="0"/>
            </a:endParaRPr>
          </a:p>
          <a:p>
            <a:pPr algn="just"/>
            <a:r>
              <a:rPr lang="en-US" sz="1400" dirty="0" smtClean="0">
                <a:latin typeface="Calibri" pitchFamily="34" charset="0"/>
              </a:rPr>
              <a:t>With the equality shown, it can be concluded that whenever one wants to theoretically calculate the force of kinetic friction of a body, </a:t>
            </a:r>
            <a:r>
              <a:rPr lang="en-US" sz="1400" b="1" dirty="0" smtClean="0">
                <a:latin typeface="Calibri" pitchFamily="34" charset="0"/>
              </a:rPr>
              <a:t>one </a:t>
            </a:r>
            <a:r>
              <a:rPr lang="en-US" sz="1400" b="1" dirty="0">
                <a:latin typeface="Calibri" pitchFamily="34" charset="0"/>
              </a:rPr>
              <a:t>must calculate the value of the Normal force.</a:t>
            </a:r>
          </a:p>
        </p:txBody>
      </p:sp>
      <p:graphicFrame>
        <p:nvGraphicFramePr>
          <p:cNvPr id="53270" name="Object 22"/>
          <p:cNvGraphicFramePr>
            <a:graphicFrameLocks noChangeAspect="1"/>
          </p:cNvGraphicFramePr>
          <p:nvPr/>
        </p:nvGraphicFramePr>
        <p:xfrm>
          <a:off x="4037013" y="4868863"/>
          <a:ext cx="866775" cy="287337"/>
        </p:xfrm>
        <a:graphic>
          <a:graphicData uri="http://schemas.openxmlformats.org/presentationml/2006/ole">
            <p:oleObj spid="_x0000_s53294" name="Ecuación" r:id="rId4" imgW="647419" imgH="215806" progId="Equation.3">
              <p:embed/>
            </p:oleObj>
          </a:graphicData>
        </a:graphic>
      </p:graphicFrame>
      <p:sp>
        <p:nvSpPr>
          <p:cNvPr id="17"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9"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Introduction</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theory</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3 CuadroTexto"/>
          <p:cNvSpPr txBox="1">
            <a:spLocks noChangeArrowheads="1"/>
          </p:cNvSpPr>
          <p:nvPr/>
        </p:nvSpPr>
        <p:spPr bwMode="auto">
          <a:xfrm>
            <a:off x="1400225" y="2708275"/>
            <a:ext cx="6340127" cy="584775"/>
          </a:xfrm>
          <a:prstGeom prst="rect">
            <a:avLst/>
          </a:prstGeom>
          <a:noFill/>
          <a:ln w="9525">
            <a:noFill/>
            <a:miter lim="800000"/>
            <a:headEnd/>
            <a:tailEnd/>
          </a:ln>
        </p:spPr>
        <p:txBody>
          <a:bodyPr wrap="square">
            <a:spAutoFit/>
          </a:bodyPr>
          <a:lstStyle/>
          <a:p>
            <a:pPr algn="just"/>
            <a:r>
              <a:rPr lang="en-US" sz="2400" b="1" baseline="30000" dirty="0">
                <a:solidFill>
                  <a:srgbClr val="45B491"/>
                </a:solidFill>
                <a:latin typeface="Calibri" pitchFamily="34" charset="0"/>
              </a:rPr>
              <a:t>Now students are encouraged to propose a hypothesis to be tested with an experiment.</a:t>
            </a:r>
          </a:p>
        </p:txBody>
      </p:sp>
      <p:pic>
        <p:nvPicPr>
          <p:cNvPr id="54274" name="14 Imagen"/>
          <p:cNvPicPr>
            <a:picLocks noChangeAspect="1"/>
          </p:cNvPicPr>
          <p:nvPr/>
        </p:nvPicPr>
        <p:blipFill>
          <a:blip r:embed="rId2" cstate="print"/>
          <a:srcRect/>
          <a:stretch>
            <a:fillRect/>
          </a:stretch>
        </p:blipFill>
        <p:spPr bwMode="auto">
          <a:xfrm>
            <a:off x="1257176" y="3643486"/>
            <a:ext cx="6624762" cy="1153666"/>
          </a:xfrm>
          <a:prstGeom prst="rect">
            <a:avLst/>
          </a:prstGeom>
          <a:noFill/>
          <a:ln w="9525">
            <a:noFill/>
            <a:miter lim="800000"/>
            <a:headEnd/>
            <a:tailEnd/>
          </a:ln>
        </p:spPr>
      </p:pic>
      <p:pic>
        <p:nvPicPr>
          <p:cNvPr id="54275" name="15 Imagen"/>
          <p:cNvPicPr>
            <a:picLocks noChangeAspect="1"/>
          </p:cNvPicPr>
          <p:nvPr/>
        </p:nvPicPr>
        <p:blipFill>
          <a:blip r:embed="rId3" cstate="print"/>
          <a:srcRect/>
          <a:stretch>
            <a:fillRect/>
          </a:stretch>
        </p:blipFill>
        <p:spPr bwMode="auto">
          <a:xfrm>
            <a:off x="1042863" y="3502199"/>
            <a:ext cx="428625" cy="438150"/>
          </a:xfrm>
          <a:prstGeom prst="rect">
            <a:avLst/>
          </a:prstGeom>
          <a:noFill/>
          <a:ln w="9525">
            <a:noFill/>
            <a:miter lim="800000"/>
            <a:headEnd/>
            <a:tailEnd/>
          </a:ln>
        </p:spPr>
      </p:pic>
      <p:sp>
        <p:nvSpPr>
          <p:cNvPr id="14" name="13 Rectángulo redondeado"/>
          <p:cNvSpPr/>
          <p:nvPr/>
        </p:nvSpPr>
        <p:spPr>
          <a:xfrm>
            <a:off x="1185913" y="2563813"/>
            <a:ext cx="6696025" cy="793750"/>
          </a:xfrm>
          <a:prstGeom prst="roundRect">
            <a:avLst/>
          </a:prstGeom>
          <a:noFill/>
          <a:ln w="12700">
            <a:solidFill>
              <a:srgbClr val="45B4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54277" name="16 CuadroTexto"/>
          <p:cNvSpPr txBox="1">
            <a:spLocks noChangeArrowheads="1"/>
          </p:cNvSpPr>
          <p:nvPr/>
        </p:nvSpPr>
        <p:spPr bwMode="auto">
          <a:xfrm>
            <a:off x="1471489" y="3771057"/>
            <a:ext cx="6268864" cy="954087"/>
          </a:xfrm>
          <a:prstGeom prst="rect">
            <a:avLst/>
          </a:prstGeom>
          <a:noFill/>
          <a:ln w="9525">
            <a:noFill/>
            <a:miter lim="800000"/>
            <a:headEnd/>
            <a:tailEnd/>
          </a:ln>
        </p:spPr>
        <p:txBody>
          <a:bodyPr wrap="square">
            <a:spAutoFit/>
          </a:bodyPr>
          <a:lstStyle/>
          <a:p>
            <a:pPr algn="just"/>
            <a:r>
              <a:rPr lang="en-US" sz="1400" dirty="0">
                <a:latin typeface="Calibri" pitchFamily="34" charset="0"/>
              </a:rPr>
              <a:t>If you move a wooden block from rest through a rough surface, what magnitudes and physical characteristics </a:t>
            </a:r>
            <a:r>
              <a:rPr lang="en-US" sz="1400" dirty="0" smtClean="0">
                <a:latin typeface="Calibri" pitchFamily="34" charset="0"/>
              </a:rPr>
              <a:t>define </a:t>
            </a:r>
            <a:r>
              <a:rPr lang="en-US" sz="1400" dirty="0">
                <a:latin typeface="Calibri" pitchFamily="34" charset="0"/>
              </a:rPr>
              <a:t>the minimum force that must be applied to start the movement? Is it different from the </a:t>
            </a:r>
            <a:r>
              <a:rPr lang="en-US" sz="1400" dirty="0" smtClean="0">
                <a:latin typeface="Calibri" pitchFamily="34" charset="0"/>
              </a:rPr>
              <a:t>force </a:t>
            </a:r>
            <a:r>
              <a:rPr lang="en-US" sz="1400" dirty="0">
                <a:latin typeface="Calibri" pitchFamily="34" charset="0"/>
              </a:rPr>
              <a:t>you need to keep </a:t>
            </a:r>
            <a:r>
              <a:rPr lang="en-US" sz="1400" dirty="0" smtClean="0">
                <a:latin typeface="Calibri" pitchFamily="34" charset="0"/>
              </a:rPr>
              <a:t>the object </a:t>
            </a:r>
            <a:r>
              <a:rPr lang="en-US" sz="1400" dirty="0">
                <a:latin typeface="Calibri" pitchFamily="34" charset="0"/>
              </a:rPr>
              <a:t>moving? Support your answer</a:t>
            </a:r>
            <a:endParaRPr lang="es-CL" sz="1400" dirty="0">
              <a:latin typeface="Calibri" pitchFamily="34" charset="0"/>
            </a:endParaRPr>
          </a:p>
        </p:txBody>
      </p:sp>
      <p:sp>
        <p:nvSpPr>
          <p:cNvPr id="10"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Friction</a:t>
            </a:r>
            <a:endParaRPr lang="es-ES_tradnl" sz="2400" b="1" baseline="30000" dirty="0">
              <a:solidFill>
                <a:schemeClr val="bg1"/>
              </a:solidFill>
              <a:latin typeface="Calibri" pitchFamily="34" charset="0"/>
            </a:endParaRPr>
          </a:p>
        </p:txBody>
      </p:sp>
      <p:sp>
        <p:nvSpPr>
          <p:cNvPr id="11"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en-US" sz="1000" dirty="0">
                <a:solidFill>
                  <a:srgbClr val="7F7F7F"/>
                </a:solidFill>
                <a:latin typeface="Calibri" pitchFamily="34" charset="0"/>
              </a:rPr>
              <a:t>Investigating static and kinetic friction of a body </a:t>
            </a:r>
            <a:r>
              <a:rPr lang="en-US" sz="1000" dirty="0" smtClean="0">
                <a:solidFill>
                  <a:srgbClr val="7F7F7F"/>
                </a:solidFill>
                <a:latin typeface="Calibri" pitchFamily="34" charset="0"/>
              </a:rPr>
              <a:t>on </a:t>
            </a:r>
            <a:r>
              <a:rPr lang="en-US" sz="1000" dirty="0">
                <a:solidFill>
                  <a:srgbClr val="7F7F7F"/>
                </a:solidFill>
                <a:latin typeface="Calibri" pitchFamily="34" charset="0"/>
              </a:rPr>
              <a:t>different surfaces</a:t>
            </a:r>
            <a:endParaRPr lang="es-CL" sz="1000" dirty="0">
              <a:solidFill>
                <a:srgbClr val="7F7F7F"/>
              </a:solidFill>
              <a:latin typeface="Calibri" pitchFamily="34" charset="0"/>
            </a:endParaRPr>
          </a:p>
        </p:txBody>
      </p:sp>
      <p:sp>
        <p:nvSpPr>
          <p:cNvPr id="12"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Introduction</a:t>
            </a:r>
            <a:r>
              <a:rPr lang="es-ES_tradnl" sz="2400" b="1" baseline="30000" dirty="0" smtClean="0">
                <a:solidFill>
                  <a:schemeClr val="bg1"/>
                </a:solidFill>
                <a:latin typeface="Calibri" pitchFamily="34" charset="0"/>
              </a:rPr>
              <a:t> and </a:t>
            </a:r>
            <a:r>
              <a:rPr lang="es-ES_tradnl" sz="2400" b="1" baseline="30000" dirty="0" err="1" smtClean="0">
                <a:solidFill>
                  <a:schemeClr val="bg1"/>
                </a:solidFill>
                <a:latin typeface="Calibri" pitchFamily="34" charset="0"/>
              </a:rPr>
              <a:t>theory</a:t>
            </a:r>
            <a:endParaRPr lang="es-ES_tradnl" sz="2400" b="1" baseline="30000" dirty="0">
              <a:solidFill>
                <a:schemeClr val="bg1"/>
              </a:solidFill>
              <a:latin typeface="Calibri" pitchFamily="34" charset="0"/>
            </a:endParaRPr>
          </a:p>
          <a:p>
            <a:pPr>
              <a:spcBef>
                <a:spcPct val="20000"/>
              </a:spcBef>
              <a:buFont typeface="Arial" charset="0"/>
              <a:buNone/>
            </a:pPr>
            <a:endParaRPr lang="es-ES_tradnl"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6525</TotalTime>
  <Words>1718</Words>
  <Application>Microsoft Office PowerPoint</Application>
  <PresentationFormat>On-screen Show (4:3)</PresentationFormat>
  <Paragraphs>166</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Tema de Office</vt:lpstr>
      <vt:lpstr>Ecuación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247</cp:revision>
  <dcterms:created xsi:type="dcterms:W3CDTF">2012-09-11T15:34:37Z</dcterms:created>
  <dcterms:modified xsi:type="dcterms:W3CDTF">2014-11-19T19:16:41Z</dcterms:modified>
</cp:coreProperties>
</file>