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9" r:id="rId4"/>
    <p:sldId id="287" r:id="rId5"/>
    <p:sldId id="261" r:id="rId6"/>
    <p:sldId id="264" r:id="rId7"/>
    <p:sldId id="265" r:id="rId8"/>
    <p:sldId id="268" r:id="rId9"/>
    <p:sldId id="269" r:id="rId10"/>
    <p:sldId id="270" r:id="rId11"/>
    <p:sldId id="291" r:id="rId12"/>
    <p:sldId id="272" r:id="rId13"/>
    <p:sldId id="292" r:id="rId14"/>
    <p:sldId id="295" r:id="rId15"/>
    <p:sldId id="296" r:id="rId16"/>
    <p:sldId id="273" r:id="rId17"/>
    <p:sldId id="280" r:id="rId18"/>
    <p:sldId id="283" r:id="rId19"/>
    <p:sldId id="276" r:id="rId20"/>
    <p:sldId id="278" r:id="rId21"/>
    <p:sldId id="286" r:id="rId22"/>
    <p:sldId id="279"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p:scale>
          <a:sx n="79" d="100"/>
          <a:sy n="79" d="100"/>
        </p:scale>
        <p:origin x="-216" y="2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26-02-2013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xmlns=""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es-CL"/>
          </a:p>
        </p:txBody>
      </p:sp>
    </p:spTree>
    <p:extLst>
      <p:ext uri="{BB962C8B-B14F-4D97-AF65-F5344CB8AC3E}">
        <p14:creationId xmlns:p14="http://schemas.microsoft.com/office/powerpoint/2010/main" xmlns=""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26-02-2013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26-02-2013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26-02-2013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26-02-2013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26-02-2013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26-02-2013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860032" y="1682224"/>
            <a:ext cx="3600400" cy="576064"/>
          </a:xfrm>
        </p:spPr>
        <p:txBody>
          <a:bodyPr>
            <a:normAutofit/>
          </a:bodyPr>
          <a:lstStyle/>
          <a:p>
            <a:r>
              <a:rPr lang="en-US" sz="2400" b="1" dirty="0" smtClean="0">
                <a:solidFill>
                  <a:schemeClr val="bg1"/>
                </a:solidFill>
                <a:latin typeface="+mj-lt"/>
              </a:rPr>
              <a:t>What is photosynthesis?</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456384" cy="461665"/>
          </a:xfrm>
          <a:prstGeom prst="rect">
            <a:avLst/>
          </a:prstGeom>
          <a:noFill/>
        </p:spPr>
        <p:txBody>
          <a:bodyPr wrap="square" rtlCol="0">
            <a:spAutoFit/>
          </a:bodyPr>
          <a:lstStyle/>
          <a:p>
            <a:r>
              <a:rPr lang="en-US" sz="1200" dirty="0">
                <a:solidFill>
                  <a:srgbClr val="FFFF66"/>
                </a:solidFill>
              </a:rPr>
              <a:t>Measuring air pressure inside an active photosynthetic system</a:t>
            </a:r>
            <a:endParaRPr lang="es-CL" sz="1200" dirty="0">
              <a:solidFill>
                <a:srgbClr val="FFFF66"/>
              </a:solidFill>
            </a:endParaRP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410" r="3498" b="3336"/>
          <a:stretch/>
        </p:blipFill>
        <p:spPr bwMode="auto">
          <a:xfrm>
            <a:off x="3503776" y="4767014"/>
            <a:ext cx="1751888" cy="1838885"/>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4 Imagen" descr="Portada Biochem.jpg"/>
          <p:cNvPicPr>
            <a:picLocks noChangeAspect="1"/>
          </p:cNvPicPr>
          <p:nvPr/>
        </p:nvPicPr>
        <p:blipFill>
          <a:blip r:embed="rId4" cstate="print"/>
          <a:stretch>
            <a:fillRect/>
          </a:stretch>
        </p:blipFill>
        <p:spPr>
          <a:xfrm>
            <a:off x="0" y="2374"/>
            <a:ext cx="9144000" cy="6855626"/>
          </a:xfrm>
          <a:prstGeom prst="rect">
            <a:avLst/>
          </a:prstGeom>
        </p:spPr>
      </p:pic>
      <p:sp>
        <p:nvSpPr>
          <p:cNvPr id="6" name="2 Subtítulo"/>
          <p:cNvSpPr txBox="1">
            <a:spLocks/>
          </p:cNvSpPr>
          <p:nvPr/>
        </p:nvSpPr>
        <p:spPr>
          <a:xfrm>
            <a:off x="5076056" y="179587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7" name="6 CuadroTexto"/>
          <p:cNvSpPr txBox="1"/>
          <p:nvPr/>
        </p:nvSpPr>
        <p:spPr>
          <a:xfrm>
            <a:off x="5076056" y="2117467"/>
            <a:ext cx="3744416" cy="430887"/>
          </a:xfrm>
          <a:prstGeom prst="rect">
            <a:avLst/>
          </a:prstGeom>
          <a:noFill/>
        </p:spPr>
        <p:txBody>
          <a:bodyPr wrap="square" rtlCol="0" anchor="b">
            <a:spAutoFit/>
          </a:bodyPr>
          <a:lstStyle/>
          <a:p>
            <a:r>
              <a:rPr lang="en-US" sz="1100" dirty="0" smtClean="0">
                <a:solidFill>
                  <a:srgbClr val="FFFF00"/>
                </a:solidFill>
              </a:rPr>
              <a:t>Measuring dissolved oxygen inside an active photosynthetic system</a:t>
            </a:r>
            <a:endParaRPr lang="es-CL" sz="1100" dirty="0">
              <a:solidFill>
                <a:srgbClr val="FFFF00"/>
              </a:solidFill>
            </a:endParaRPr>
          </a:p>
        </p:txBody>
      </p:sp>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pic>
        <p:nvPicPr>
          <p:cNvPr id="12"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7898" y="256490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14 CuadroTexto"/>
          <p:cNvSpPr txBox="1"/>
          <p:nvPr/>
        </p:nvSpPr>
        <p:spPr>
          <a:xfrm>
            <a:off x="1547664" y="2545740"/>
            <a:ext cx="6624736" cy="523220"/>
          </a:xfrm>
          <a:prstGeom prst="rect">
            <a:avLst/>
          </a:prstGeom>
          <a:noFill/>
        </p:spPr>
        <p:txBody>
          <a:bodyPr wrap="square" rtlCol="0">
            <a:spAutoFit/>
          </a:bodyPr>
          <a:lstStyle/>
          <a:p>
            <a:r>
              <a:rPr lang="en-US" sz="1400" dirty="0"/>
              <a:t>Click </a:t>
            </a:r>
            <a:r>
              <a:rPr lang="en-US" sz="1400" dirty="0" smtClean="0"/>
              <a:t>on             to configure the </a:t>
            </a:r>
            <a:r>
              <a:rPr lang="en-US" sz="1400" dirty="0" err="1" smtClean="0"/>
              <a:t>Labdisc</a:t>
            </a:r>
            <a:r>
              <a:rPr lang="en-US" sz="1400" dirty="0" smtClean="0"/>
              <a:t>. Select external temperature and DO2 in the “Logger Setup” window. Enter “MANUAL” for RATE. </a:t>
            </a:r>
            <a:endParaRPr lang="en-US" sz="1500" dirty="0" smtClean="0"/>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2423953"/>
            <a:ext cx="404812"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16 Imagen" descr="Config.jpg"/>
          <p:cNvPicPr>
            <a:picLocks noChangeAspect="1"/>
          </p:cNvPicPr>
          <p:nvPr/>
        </p:nvPicPr>
        <p:blipFill>
          <a:blip r:embed="rId4" cstate="print"/>
          <a:stretch>
            <a:fillRect/>
          </a:stretch>
        </p:blipFill>
        <p:spPr>
          <a:xfrm>
            <a:off x="2987824" y="3212976"/>
            <a:ext cx="3024336" cy="3336238"/>
          </a:xfrm>
          <a:prstGeom prst="rect">
            <a:avLst/>
          </a:prstGeom>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5930" y="278321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sp>
        <p:nvSpPr>
          <p:cNvPr id="18" name="17 CuadroTexto"/>
          <p:cNvSpPr txBox="1"/>
          <p:nvPr/>
        </p:nvSpPr>
        <p:spPr>
          <a:xfrm>
            <a:off x="1691680" y="2780928"/>
            <a:ext cx="6624736" cy="738664"/>
          </a:xfrm>
          <a:prstGeom prst="rect">
            <a:avLst/>
          </a:prstGeom>
          <a:noFill/>
        </p:spPr>
        <p:txBody>
          <a:bodyPr wrap="square" rtlCol="0">
            <a:spAutoFit/>
          </a:bodyPr>
          <a:lstStyle/>
          <a:p>
            <a:pPr lvl="0"/>
            <a:r>
              <a:rPr lang="en-US" sz="1400" dirty="0" smtClean="0"/>
              <a:t>Once you have finished the sensor configuration start measuring by clicking</a:t>
            </a:r>
            <a:r>
              <a:rPr lang="es-CL" sz="1400" dirty="0" smtClean="0"/>
              <a:t>              </a:t>
            </a:r>
            <a:r>
              <a:rPr lang="en-US" sz="1400" dirty="0" smtClean="0"/>
              <a:t>or pressing                   on the </a:t>
            </a:r>
            <a:r>
              <a:rPr lang="en-US" sz="1400" dirty="0" err="1" smtClean="0"/>
              <a:t>Labdisc</a:t>
            </a:r>
            <a:r>
              <a:rPr lang="en-US" sz="1400" dirty="0" smtClean="0"/>
              <a:t>. To collect the next samples press                   every time you take a new measurement.. </a:t>
            </a:r>
            <a:endParaRPr lang="en-US" sz="1500" dirty="0" smtClean="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2996952"/>
            <a:ext cx="575717" cy="282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3068960"/>
            <a:ext cx="594386" cy="288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6296" y="2420888"/>
            <a:ext cx="393700" cy="557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03598" y="379881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23 CuadroTexto"/>
          <p:cNvSpPr txBox="1"/>
          <p:nvPr/>
        </p:nvSpPr>
        <p:spPr>
          <a:xfrm>
            <a:off x="1619672" y="3774014"/>
            <a:ext cx="6624736" cy="307777"/>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by </a:t>
            </a:r>
            <a:r>
              <a:rPr lang="en-US" sz="1400" dirty="0" smtClean="0"/>
              <a:t>clicking                .             </a:t>
            </a:r>
            <a:endParaRPr lang="en-US" sz="1500" dirty="0" smtClean="0"/>
          </a:p>
        </p:txBody>
      </p:sp>
      <p:pic>
        <p:nvPicPr>
          <p:cNvPr id="2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74023" y="3654351"/>
            <a:ext cx="530225" cy="566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0051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610859"/>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486589"/>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475656" y="3553852"/>
            <a:ext cx="6624736" cy="954107"/>
          </a:xfrm>
          <a:prstGeom prst="rect">
            <a:avLst/>
          </a:prstGeom>
          <a:noFill/>
        </p:spPr>
        <p:txBody>
          <a:bodyPr wrap="square" rtlCol="0">
            <a:spAutoFit/>
          </a:bodyPr>
          <a:lstStyle/>
          <a:p>
            <a:pPr lvl="0"/>
            <a:r>
              <a:rPr lang="en-US" sz="1400" dirty="0" smtClean="0"/>
              <a:t>Fill one glass container with 250 ml of water at room temperature and measure the presence of dissolved oxygen and temperature as your first sample. To do this, take the probe, stirring the liquid slowly and continuously until the values on the </a:t>
            </a:r>
            <a:r>
              <a:rPr lang="en-US" sz="1400" dirty="0" err="1" smtClean="0"/>
              <a:t>Labdisc</a:t>
            </a:r>
            <a:r>
              <a:rPr lang="en-US" sz="1400" dirty="0" smtClean="0"/>
              <a:t> stay constant.</a:t>
            </a:r>
            <a:endParaRPr lang="en-US" sz="1500" dirty="0" smtClean="0"/>
          </a:p>
        </p:txBody>
      </p:sp>
      <p:sp>
        <p:nvSpPr>
          <p:cNvPr id="20" name="19 CuadroTexto"/>
          <p:cNvSpPr txBox="1"/>
          <p:nvPr/>
        </p:nvSpPr>
        <p:spPr>
          <a:xfrm>
            <a:off x="1475656" y="4705980"/>
            <a:ext cx="6624736" cy="523220"/>
          </a:xfrm>
          <a:prstGeom prst="rect">
            <a:avLst/>
          </a:prstGeom>
          <a:noFill/>
        </p:spPr>
        <p:txBody>
          <a:bodyPr wrap="square" rtlCol="0">
            <a:spAutoFit/>
          </a:bodyPr>
          <a:lstStyle/>
          <a:p>
            <a:pPr lvl="0"/>
            <a:r>
              <a:rPr lang="en-US" sz="1400" dirty="0" smtClean="0"/>
              <a:t>Completely submerge three plants into three glass containers filled with 250 ml of water and close them. </a:t>
            </a:r>
            <a:endParaRPr lang="es-CL" sz="1400" dirty="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358276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472157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sp>
        <p:nvSpPr>
          <p:cNvPr id="14" name="13 CuadroTexto"/>
          <p:cNvSpPr txBox="1"/>
          <p:nvPr/>
        </p:nvSpPr>
        <p:spPr>
          <a:xfrm>
            <a:off x="1547664" y="2564904"/>
            <a:ext cx="6624736" cy="738664"/>
          </a:xfrm>
          <a:prstGeom prst="rect">
            <a:avLst/>
          </a:prstGeom>
          <a:noFill/>
        </p:spPr>
        <p:txBody>
          <a:bodyPr wrap="square" rtlCol="0">
            <a:spAutoFit/>
          </a:bodyPr>
          <a:lstStyle/>
          <a:p>
            <a:pPr lvl="0"/>
            <a:r>
              <a:rPr lang="en-US" sz="1400" dirty="0" smtClean="0"/>
              <a:t>Expose two containers to the source of light, one at a distance of 15 cm and another at a distance of 20 cm for 10 minutes in a poorly illuminated room. Simultaneously, keep the third plant in a completely dark environment.</a:t>
            </a:r>
            <a:endParaRPr lang="en-US" sz="1500" dirty="0"/>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258635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4 Imagen" descr="frascos-lampara2.jpg"/>
          <p:cNvPicPr/>
          <p:nvPr/>
        </p:nvPicPr>
        <p:blipFill>
          <a:blip r:embed="rId4" cstate="print"/>
          <a:stretch>
            <a:fillRect/>
          </a:stretch>
        </p:blipFill>
        <p:spPr>
          <a:xfrm>
            <a:off x="3275856" y="3501008"/>
            <a:ext cx="2592288" cy="2808312"/>
          </a:xfrm>
          <a:prstGeom prst="rect">
            <a:avLst/>
          </a:prstGeom>
        </p:spPr>
      </p:pic>
    </p:spTree>
    <p:extLst>
      <p:ext uri="{BB962C8B-B14F-4D97-AF65-F5344CB8AC3E}">
        <p14:creationId xmlns:p14="http://schemas.microsoft.com/office/powerpoint/2010/main" xmlns="" val="3943216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sp>
        <p:nvSpPr>
          <p:cNvPr id="20" name="19 CuadroTexto"/>
          <p:cNvSpPr txBox="1"/>
          <p:nvPr/>
        </p:nvSpPr>
        <p:spPr>
          <a:xfrm>
            <a:off x="1547664" y="2708920"/>
            <a:ext cx="6624736" cy="954107"/>
          </a:xfrm>
          <a:prstGeom prst="rect">
            <a:avLst/>
          </a:prstGeom>
          <a:noFill/>
        </p:spPr>
        <p:txBody>
          <a:bodyPr wrap="square" rtlCol="0">
            <a:spAutoFit/>
          </a:bodyPr>
          <a:lstStyle/>
          <a:p>
            <a:pPr lvl="0"/>
            <a:r>
              <a:rPr lang="en-US" sz="1400" dirty="0" smtClean="0"/>
              <a:t>After the ten </a:t>
            </a:r>
            <a:r>
              <a:rPr lang="en-US" sz="1400" dirty="0" smtClean="0"/>
              <a:t>minute period</a:t>
            </a:r>
            <a:r>
              <a:rPr lang="en-US" sz="1400" dirty="0" smtClean="0"/>
              <a:t>, shake the dark-exposed glass container, open the cap and measure the dissolved oxygen with the probe as in step 1. Repeat this procedure to measure the variables in each of the two glass containers, starting with the glass container closest to the light.  </a:t>
            </a:r>
            <a:endParaRPr lang="es-CL" sz="1400" dirty="0"/>
          </a:p>
        </p:txBody>
      </p:sp>
      <p:pic>
        <p:nvPicPr>
          <p:cNvPr id="2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270892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15 Imagen" descr="frasco3.jpg"/>
          <p:cNvPicPr/>
          <p:nvPr/>
        </p:nvPicPr>
        <p:blipFill>
          <a:blip r:embed="rId4" cstate="print"/>
          <a:stretch>
            <a:fillRect/>
          </a:stretch>
        </p:blipFill>
        <p:spPr>
          <a:xfrm>
            <a:off x="1979712" y="4005064"/>
            <a:ext cx="2686050" cy="2355688"/>
          </a:xfrm>
          <a:prstGeom prst="rect">
            <a:avLst/>
          </a:prstGeom>
        </p:spPr>
      </p:pic>
      <p:pic>
        <p:nvPicPr>
          <p:cNvPr id="23" name="12 Imagen" descr="frasco-do2.jpg"/>
          <p:cNvPicPr/>
          <p:nvPr/>
        </p:nvPicPr>
        <p:blipFill>
          <a:blip r:embed="rId5" cstate="print"/>
          <a:stretch>
            <a:fillRect/>
          </a:stretch>
        </p:blipFill>
        <p:spPr>
          <a:xfrm>
            <a:off x="5076056" y="4005064"/>
            <a:ext cx="1872208" cy="2376264"/>
          </a:xfrm>
          <a:prstGeom prst="rect">
            <a:avLst/>
          </a:prstGeom>
        </p:spPr>
      </p:pic>
    </p:spTree>
    <p:extLst>
      <p:ext uri="{BB962C8B-B14F-4D97-AF65-F5344CB8AC3E}">
        <p14:creationId xmlns:p14="http://schemas.microsoft.com/office/powerpoint/2010/main" xmlns="" val="8075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19672" y="3944124"/>
            <a:ext cx="6624736" cy="523220"/>
          </a:xfrm>
          <a:prstGeom prst="rect">
            <a:avLst/>
          </a:prstGeom>
          <a:noFill/>
        </p:spPr>
        <p:txBody>
          <a:bodyPr wrap="square" rtlCol="0">
            <a:spAutoFit/>
          </a:bodyPr>
          <a:lstStyle/>
          <a:p>
            <a:r>
              <a:rPr lang="en-US" sz="1400" dirty="0" smtClean="0"/>
              <a:t>Shake the containers, open the cap and measure the dissolved oxygen of both containers starting with the closest to the source of light.</a:t>
            </a:r>
            <a:endParaRPr lang="en-US" sz="14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39330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9 CuadroTexto"/>
          <p:cNvSpPr txBox="1"/>
          <p:nvPr/>
        </p:nvSpPr>
        <p:spPr>
          <a:xfrm>
            <a:off x="1619672" y="2852936"/>
            <a:ext cx="6768752" cy="738664"/>
          </a:xfrm>
          <a:prstGeom prst="rect">
            <a:avLst/>
          </a:prstGeom>
          <a:noFill/>
        </p:spPr>
        <p:txBody>
          <a:bodyPr wrap="square" rtlCol="0">
            <a:spAutoFit/>
          </a:bodyPr>
          <a:lstStyle/>
          <a:p>
            <a:pPr lvl="0"/>
            <a:r>
              <a:rPr lang="en-US" sz="1400" dirty="0" smtClean="0"/>
              <a:t>Move the dark-exposed plant to light conditions and place the remaining plant into a glass. Renew the 250 ml of water in each case. Expose the two containers to the light source for 10 minutes, at distances of 25 cm and 30 cm respectively.</a:t>
            </a:r>
            <a:endParaRPr lang="es-CL" sz="1400" dirty="0" smtClean="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2852936"/>
            <a:ext cx="291962"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3" name="12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sp>
        <p:nvSpPr>
          <p:cNvPr id="1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3" name="22 CuadroTexto"/>
          <p:cNvSpPr txBox="1"/>
          <p:nvPr/>
        </p:nvSpPr>
        <p:spPr>
          <a:xfrm>
            <a:off x="1619672" y="3534107"/>
            <a:ext cx="6624736" cy="523220"/>
          </a:xfrm>
          <a:prstGeom prst="rect">
            <a:avLst/>
          </a:prstGeom>
          <a:noFill/>
        </p:spPr>
        <p:txBody>
          <a:bodyPr wrap="square" rtlCol="0">
            <a:spAutoFit/>
          </a:bodyPr>
          <a:lstStyle/>
          <a:p>
            <a:pPr lvl="0"/>
            <a:r>
              <a:rPr lang="en-US" sz="1400" dirty="0" smtClean="0"/>
              <a:t>Label the bars indicating the experimental conditions, the control, darkness or distances from the source of light. Use the            tool from the </a:t>
            </a:r>
            <a:r>
              <a:rPr lang="en-US" sz="1400" dirty="0" err="1" smtClean="0"/>
              <a:t>GlobiLab</a:t>
            </a:r>
            <a:r>
              <a:rPr lang="en-US" sz="1400" dirty="0" smtClean="0"/>
              <a:t> software.  </a:t>
            </a:r>
            <a:endParaRPr lang="es-CL" sz="1400" dirty="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355420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632" y="442926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16 CuadroTexto"/>
          <p:cNvSpPr txBox="1"/>
          <p:nvPr/>
        </p:nvSpPr>
        <p:spPr>
          <a:xfrm>
            <a:off x="1619672" y="4417948"/>
            <a:ext cx="6624736" cy="523220"/>
          </a:xfrm>
          <a:prstGeom prst="rect">
            <a:avLst/>
          </a:prstGeom>
          <a:noFill/>
        </p:spPr>
        <p:txBody>
          <a:bodyPr wrap="square" rtlCol="0">
            <a:spAutoFit/>
          </a:bodyPr>
          <a:lstStyle/>
          <a:p>
            <a:r>
              <a:rPr lang="en-US" sz="1400" dirty="0" smtClean="0"/>
              <a:t>Observe the table data clicking on           </a:t>
            </a:r>
            <a:r>
              <a:rPr lang="es-CL" sz="1400" dirty="0" smtClean="0"/>
              <a:t> </a:t>
            </a:r>
            <a:r>
              <a:rPr lang="en-US" sz="1400" dirty="0" smtClean="0"/>
              <a:t>to compare the values precisely and establish the differences between the measures.</a:t>
            </a:r>
            <a:endParaRPr lang="en-US" sz="1500" dirty="0" smtClean="0"/>
          </a:p>
        </p:txBody>
      </p:sp>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9" name="18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pic>
        <p:nvPicPr>
          <p:cNvPr id="20" name="19 Imagen"/>
          <p:cNvPicPr/>
          <p:nvPr/>
        </p:nvPicPr>
        <p:blipFill>
          <a:blip r:embed="rId5" cstate="print"/>
          <a:srcRect/>
          <a:stretch>
            <a:fillRect/>
          </a:stretch>
        </p:blipFill>
        <p:spPr bwMode="auto">
          <a:xfrm>
            <a:off x="4123521" y="3787647"/>
            <a:ext cx="376471" cy="357015"/>
          </a:xfrm>
          <a:prstGeom prst="rect">
            <a:avLst/>
          </a:prstGeom>
          <a:noFill/>
          <a:ln w="9525">
            <a:noFill/>
            <a:miter lim="800000"/>
            <a:headEnd/>
            <a:tailEnd/>
          </a:ln>
        </p:spPr>
      </p:pic>
      <p:pic>
        <p:nvPicPr>
          <p:cNvPr id="24" name="23 Imagen"/>
          <p:cNvPicPr/>
          <p:nvPr/>
        </p:nvPicPr>
        <p:blipFill>
          <a:blip r:embed="rId6" cstate="print"/>
          <a:srcRect/>
          <a:stretch>
            <a:fillRect/>
          </a:stretch>
        </p:blipFill>
        <p:spPr bwMode="auto">
          <a:xfrm>
            <a:off x="4211960" y="4398203"/>
            <a:ext cx="360040" cy="288032"/>
          </a:xfrm>
          <a:prstGeom prst="rect">
            <a:avLst/>
          </a:prstGeom>
          <a:noFill/>
          <a:ln w="9525">
            <a:noFill/>
            <a:miter lim="800000"/>
            <a:headEnd/>
            <a:tailEnd/>
          </a:ln>
        </p:spPr>
      </p:pic>
      <p:sp>
        <p:nvSpPr>
          <p:cNvPr id="26" name="25 CuadroTexto"/>
          <p:cNvSpPr txBox="1"/>
          <p:nvPr/>
        </p:nvSpPr>
        <p:spPr>
          <a:xfrm>
            <a:off x="1555625" y="2689175"/>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7" name="26 Rectángulo redondeado"/>
          <p:cNvSpPr/>
          <p:nvPr/>
        </p:nvSpPr>
        <p:spPr>
          <a:xfrm>
            <a:off x="1403647" y="2558597"/>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132910" y="3140968"/>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22 CuadroTexto"/>
          <p:cNvSpPr txBox="1"/>
          <p:nvPr/>
        </p:nvSpPr>
        <p:spPr>
          <a:xfrm>
            <a:off x="1547665" y="3356992"/>
            <a:ext cx="6336704" cy="738664"/>
          </a:xfrm>
          <a:prstGeom prst="rect">
            <a:avLst/>
          </a:prstGeom>
          <a:noFill/>
        </p:spPr>
        <p:txBody>
          <a:bodyPr wrap="square" rtlCol="0">
            <a:spAutoFit/>
          </a:bodyPr>
          <a:lstStyle/>
          <a:p>
            <a:r>
              <a:rPr lang="en-US" sz="1400" b="1" dirty="0" smtClean="0"/>
              <a:t>What was the relationship between the distance from the source of light and the dissolved oxygen measured?</a:t>
            </a:r>
            <a:endParaRPr lang="es-CL" sz="1400" dirty="0" smtClean="0"/>
          </a:p>
          <a:p>
            <a:r>
              <a:rPr lang="en-US" sz="1400" b="1" dirty="0" smtClean="0"/>
              <a:t> </a:t>
            </a:r>
            <a:endParaRPr lang="es-CL" sz="1400"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How do the results relate to your initial hypothesis? </a:t>
            </a:r>
            <a:r>
              <a:rPr lang="en-US" sz="1400" b="1" dirty="0" smtClean="0"/>
              <a:t>Explain.</a:t>
            </a:r>
            <a:endParaRPr lang="es-CL" sz="1400" dirty="0"/>
          </a:p>
        </p:txBody>
      </p:sp>
      <p:grpSp>
        <p:nvGrpSpPr>
          <p:cNvPr id="18" name="17 Grupo"/>
          <p:cNvGrpSpPr/>
          <p:nvPr/>
        </p:nvGrpSpPr>
        <p:grpSpPr>
          <a:xfrm>
            <a:off x="1132910" y="4149080"/>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1" name="20 CuadroTexto"/>
          <p:cNvSpPr txBox="1"/>
          <p:nvPr/>
        </p:nvSpPr>
        <p:spPr>
          <a:xfrm>
            <a:off x="1582526" y="4365105"/>
            <a:ext cx="6301842" cy="523220"/>
          </a:xfrm>
          <a:prstGeom prst="rect">
            <a:avLst/>
          </a:prstGeom>
          <a:noFill/>
        </p:spPr>
        <p:txBody>
          <a:bodyPr wrap="square" rtlCol="0">
            <a:spAutoFit/>
          </a:bodyPr>
          <a:lstStyle/>
          <a:p>
            <a:r>
              <a:rPr lang="en-US" sz="1400" b="1" dirty="0" smtClean="0"/>
              <a:t>When did you record the minimum dissolved oxygen value? Did you expect this result? Why?</a:t>
            </a:r>
            <a:endParaRPr lang="es-CL" sz="1400"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grpSp>
        <p:nvGrpSpPr>
          <p:cNvPr id="26" name="25 Grupo"/>
          <p:cNvGrpSpPr/>
          <p:nvPr/>
        </p:nvGrpSpPr>
        <p:grpSpPr>
          <a:xfrm>
            <a:off x="1115616" y="5229201"/>
            <a:ext cx="6852488" cy="720080"/>
            <a:chOff x="1132910" y="2254524"/>
            <a:chExt cx="6852488" cy="775497"/>
          </a:xfrm>
        </p:grpSpPr>
        <p:pic>
          <p:nvPicPr>
            <p:cNvPr id="27" name="2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2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9" name="28 CuadroTexto"/>
          <p:cNvSpPr txBox="1"/>
          <p:nvPr/>
        </p:nvSpPr>
        <p:spPr>
          <a:xfrm>
            <a:off x="1547664" y="5445224"/>
            <a:ext cx="6301842" cy="307777"/>
          </a:xfrm>
          <a:prstGeom prst="rect">
            <a:avLst/>
          </a:prstGeom>
          <a:noFill/>
        </p:spPr>
        <p:txBody>
          <a:bodyPr wrap="square" rtlCol="0">
            <a:spAutoFit/>
          </a:bodyPr>
          <a:lstStyle/>
          <a:p>
            <a:r>
              <a:rPr lang="en-US" sz="1400" b="1" dirty="0" smtClean="0"/>
              <a:t>Did you find differences between your controls: Only water and darkness? </a:t>
            </a:r>
            <a:endParaRPr lang="es-CL" sz="1400" dirty="0"/>
          </a:p>
        </p:txBody>
      </p:sp>
    </p:spTree>
    <p:extLst>
      <p:ext uri="{BB962C8B-B14F-4D97-AF65-F5344CB8AC3E}">
        <p14:creationId xmlns:p14="http://schemas.microsoft.com/office/powerpoint/2010/main" xmlns="" val="20405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pic>
        <p:nvPicPr>
          <p:cNvPr id="13" name="1 Imagen" descr="DO2 graph.jpg"/>
          <p:cNvPicPr/>
          <p:nvPr/>
        </p:nvPicPr>
        <p:blipFill>
          <a:blip r:embed="rId3" cstate="print"/>
          <a:stretch>
            <a:fillRect/>
          </a:stretch>
        </p:blipFill>
        <p:spPr>
          <a:xfrm>
            <a:off x="1907704" y="3068960"/>
            <a:ext cx="5400600" cy="3329057"/>
          </a:xfrm>
          <a:prstGeom prst="rect">
            <a:avLst/>
          </a:prstGeom>
        </p:spPr>
      </p:pic>
    </p:spTree>
    <p:extLst>
      <p:ext uri="{BB962C8B-B14F-4D97-AF65-F5344CB8AC3E}">
        <p14:creationId xmlns:p14="http://schemas.microsoft.com/office/powerpoint/2010/main" xmlns="" val="235076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27" name="26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pic>
        <p:nvPicPr>
          <p:cNvPr id="28" name="2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218" y="2598384"/>
            <a:ext cx="6841182" cy="1478687"/>
          </a:xfrm>
          <a:prstGeom prst="rect">
            <a:avLst/>
          </a:prstGeom>
        </p:spPr>
      </p:pic>
      <p:pic>
        <p:nvPicPr>
          <p:cNvPr id="30" name="29 Imagen"/>
          <p:cNvPicPr>
            <a:picLocks noChangeAspect="1"/>
          </p:cNvPicPr>
          <p:nvPr/>
        </p:nvPicPr>
        <p:blipFill rotWithShape="1">
          <a:blip r:embed="rId3" cstate="print">
            <a:extLst>
              <a:ext uri="{28A0092B-C50C-407E-A947-70E740481C1C}">
                <a14:useLocalDpi xmlns:a14="http://schemas.microsoft.com/office/drawing/2010/main" xmlns="" val="0"/>
              </a:ext>
            </a:extLst>
          </a:blip>
          <a:srcRect b="5208"/>
          <a:stretch/>
        </p:blipFill>
        <p:spPr>
          <a:xfrm>
            <a:off x="1043608" y="2276872"/>
            <a:ext cx="7200800" cy="494721"/>
          </a:xfrm>
          <a:prstGeom prst="rect">
            <a:avLst/>
          </a:prstGeom>
        </p:spPr>
      </p:pic>
      <p:pic>
        <p:nvPicPr>
          <p:cNvPr id="31" name="3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4553275"/>
            <a:ext cx="6840760" cy="1612029"/>
          </a:xfrm>
          <a:prstGeom prst="rect">
            <a:avLst/>
          </a:prstGeom>
        </p:spPr>
      </p:pic>
      <p:pic>
        <p:nvPicPr>
          <p:cNvPr id="32" name="31 Imagen"/>
          <p:cNvPicPr>
            <a:picLocks noChangeAspect="1"/>
          </p:cNvPicPr>
          <p:nvPr/>
        </p:nvPicPr>
        <p:blipFill rotWithShape="1">
          <a:blip r:embed="rId3" cstate="print">
            <a:extLst>
              <a:ext uri="{28A0092B-C50C-407E-A947-70E740481C1C}">
                <a14:useLocalDpi xmlns:a14="http://schemas.microsoft.com/office/drawing/2010/main" xmlns="" val="0"/>
              </a:ext>
            </a:extLst>
          </a:blip>
          <a:srcRect b="5208"/>
          <a:stretch/>
        </p:blipFill>
        <p:spPr>
          <a:xfrm>
            <a:off x="1043607" y="4221088"/>
            <a:ext cx="7236265" cy="505396"/>
          </a:xfrm>
          <a:prstGeom prst="rect">
            <a:avLst/>
          </a:prstGeom>
        </p:spPr>
      </p:pic>
      <p:sp>
        <p:nvSpPr>
          <p:cNvPr id="42" name="41 CuadroTexto"/>
          <p:cNvSpPr txBox="1"/>
          <p:nvPr/>
        </p:nvSpPr>
        <p:spPr>
          <a:xfrm>
            <a:off x="1547665" y="2420888"/>
            <a:ext cx="6624736" cy="1615827"/>
          </a:xfrm>
          <a:prstGeom prst="rect">
            <a:avLst/>
          </a:prstGeom>
          <a:noFill/>
        </p:spPr>
        <p:txBody>
          <a:bodyPr wrap="square" rtlCol="0">
            <a:spAutoFit/>
          </a:bodyPr>
          <a:lstStyle/>
          <a:p>
            <a:r>
              <a:rPr lang="en-US" sz="1200" b="1" dirty="0" smtClean="0"/>
              <a:t>What variables are negatively correlated in this experiment? Why did this happen?</a:t>
            </a:r>
            <a:endParaRPr lang="es-CL" sz="1200" dirty="0" smtClean="0"/>
          </a:p>
          <a:p>
            <a:endParaRPr lang="en-US" sz="1300" dirty="0"/>
          </a:p>
          <a:p>
            <a:r>
              <a:rPr lang="en-US" sz="1200" dirty="0" smtClean="0"/>
              <a:t>Students should point out that the further the plants are placed from the light source, the lower the dissolved oxygen. As we learnt in the “What is Photosynthesis” reviewed at the beginning of this class, light is important in helping breakdown the water molecules over the light phase. One of the products from this reaction is oxygen, which was directly measured in the water. The distance from the source of light entails the variation of light intensity with the rate of photosynthesis increasing the closer the plant is to the light. Oxygen production, therefore, is proportional to the rate of photosynthesis.   </a:t>
            </a:r>
            <a:endParaRPr lang="es-CL" sz="1200" dirty="0"/>
          </a:p>
        </p:txBody>
      </p:sp>
      <p:sp>
        <p:nvSpPr>
          <p:cNvPr id="43" name="42 CuadroTexto"/>
          <p:cNvSpPr txBox="1"/>
          <p:nvPr/>
        </p:nvSpPr>
        <p:spPr>
          <a:xfrm>
            <a:off x="1547664" y="4293096"/>
            <a:ext cx="6688783" cy="1754326"/>
          </a:xfrm>
          <a:prstGeom prst="rect">
            <a:avLst/>
          </a:prstGeom>
          <a:noFill/>
        </p:spPr>
        <p:txBody>
          <a:bodyPr wrap="square" rtlCol="0">
            <a:spAutoFit/>
          </a:bodyPr>
          <a:lstStyle/>
          <a:p>
            <a:r>
              <a:rPr lang="en-US" sz="1200" b="1" dirty="0" smtClean="0"/>
              <a:t>Why is it necessary to establish experimental controls? How would you interpret the results from these measurements?  </a:t>
            </a:r>
          </a:p>
          <a:p>
            <a:endParaRPr lang="es-CL" sz="1200" dirty="0" smtClean="0"/>
          </a:p>
          <a:p>
            <a:r>
              <a:rPr lang="en-US" sz="1200" dirty="0" smtClean="0"/>
              <a:t>Students should indicate that the experimental controls allow us to know the real impact of the variables of interest in the obtained results. An experiment without controls will show confusing  and questionable results. The control “only water” showed the basal concentration of dissolved oxygen in water. The control “darkness” showed the lower oxygen production due to lack of light; however it gave a higher value of dissolved oxygen than “only water” because of the presence of the plant.  This means that there is a minimum oxygen production by the plant. </a:t>
            </a:r>
            <a:endParaRPr lang="es-CL" sz="1200" dirty="0"/>
          </a:p>
        </p:txBody>
      </p:sp>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3" y="2814027"/>
            <a:ext cx="5693492" cy="830997"/>
          </a:xfrm>
          <a:prstGeom prst="rect">
            <a:avLst/>
          </a:prstGeom>
          <a:noFill/>
        </p:spPr>
        <p:txBody>
          <a:bodyPr wrap="square" rtlCol="0">
            <a:spAutoFit/>
          </a:bodyPr>
          <a:lstStyle/>
          <a:p>
            <a:r>
              <a:rPr lang="en-US" sz="1600" dirty="0" smtClean="0"/>
              <a:t>The purpose of this activity is to study the dissolved oxygen variation within a photosynthetic system, creating a hypothesis and proceeding to test it using the </a:t>
            </a:r>
            <a:r>
              <a:rPr lang="en-US" sz="1600" dirty="0" err="1" smtClean="0"/>
              <a:t>Labdisc</a:t>
            </a:r>
            <a:r>
              <a:rPr lang="en-US" sz="1600" dirty="0" smtClean="0"/>
              <a:t> air pressure sensor.</a:t>
            </a:r>
            <a:endParaRPr lang="es-CL" sz="160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21 Grupo"/>
          <p:cNvGrpSpPr/>
          <p:nvPr/>
        </p:nvGrpSpPr>
        <p:grpSpPr>
          <a:xfrm>
            <a:off x="1365224" y="2572237"/>
            <a:ext cx="6663160" cy="1277273"/>
            <a:chOff x="1321109" y="3224939"/>
            <a:chExt cx="6664289" cy="1489469"/>
          </a:xfrm>
        </p:grpSpPr>
        <p:pic>
          <p:nvPicPr>
            <p:cNvPr id="2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2"/>
              <a:ext cx="6664289" cy="119112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674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5" name="2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50911" y="242088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7" name="26 CuadroTexto"/>
          <p:cNvSpPr txBox="1"/>
          <p:nvPr/>
        </p:nvSpPr>
        <p:spPr>
          <a:xfrm>
            <a:off x="1600460" y="2646278"/>
            <a:ext cx="6336704" cy="1200329"/>
          </a:xfrm>
          <a:prstGeom prst="rect">
            <a:avLst/>
          </a:prstGeom>
          <a:noFill/>
        </p:spPr>
        <p:txBody>
          <a:bodyPr wrap="square" rtlCol="0">
            <a:spAutoFit/>
          </a:bodyPr>
          <a:lstStyle/>
          <a:p>
            <a:r>
              <a:rPr lang="en-US" sz="1200" b="1" dirty="0" smtClean="0"/>
              <a:t>Considering the results obtained from the controls. Could you calculate the real production of oxygen due to light exposure? </a:t>
            </a:r>
          </a:p>
          <a:p>
            <a:endParaRPr lang="es-CL" sz="1200" dirty="0" smtClean="0"/>
          </a:p>
          <a:p>
            <a:r>
              <a:rPr lang="en-US" sz="1200" dirty="0" smtClean="0"/>
              <a:t>Students should calculate the effect of light intensity on the oxygen production, subtracting the control “darkness” to the magnitudes of dissolved oxygen on exposure to light. Thus, we clean the influence of oxygen presence by the volume of water and the basal production of plant. </a:t>
            </a:r>
            <a:endParaRPr lang="es-CL" sz="1200" dirty="0"/>
          </a:p>
        </p:txBody>
      </p:sp>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6" name="15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pic>
        <p:nvPicPr>
          <p:cNvPr id="22" name="2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2902" y="2753076"/>
            <a:ext cx="6267450" cy="1179980"/>
          </a:xfrm>
          <a:prstGeom prst="rect">
            <a:avLst/>
          </a:prstGeom>
        </p:spPr>
      </p:pic>
      <p:pic>
        <p:nvPicPr>
          <p:cNvPr id="28" name="2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96677" y="2411735"/>
            <a:ext cx="6543675" cy="657225"/>
          </a:xfrm>
          <a:prstGeom prst="rect">
            <a:avLst/>
          </a:prstGeom>
        </p:spPr>
      </p:pic>
      <p:pic>
        <p:nvPicPr>
          <p:cNvPr id="29" name="2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2902" y="4481268"/>
            <a:ext cx="6267450" cy="1540020"/>
          </a:xfrm>
          <a:prstGeom prst="rect">
            <a:avLst/>
          </a:prstGeom>
        </p:spPr>
      </p:pic>
      <p:pic>
        <p:nvPicPr>
          <p:cNvPr id="30" name="2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96677" y="4139927"/>
            <a:ext cx="6543675" cy="657225"/>
          </a:xfrm>
          <a:prstGeom prst="rect">
            <a:avLst/>
          </a:prstGeom>
        </p:spPr>
      </p:pic>
      <p:sp>
        <p:nvSpPr>
          <p:cNvPr id="31" name="30 CuadroTexto"/>
          <p:cNvSpPr txBox="1"/>
          <p:nvPr/>
        </p:nvSpPr>
        <p:spPr>
          <a:xfrm>
            <a:off x="1689348" y="4265801"/>
            <a:ext cx="5996982" cy="1754326"/>
          </a:xfrm>
          <a:prstGeom prst="rect">
            <a:avLst/>
          </a:prstGeom>
          <a:noFill/>
        </p:spPr>
        <p:txBody>
          <a:bodyPr wrap="square" rtlCol="0">
            <a:spAutoFit/>
          </a:bodyPr>
          <a:lstStyle/>
          <a:p>
            <a:r>
              <a:rPr lang="en-US" sz="1200" b="1" dirty="0" smtClean="0"/>
              <a:t>Why can we find a greater diversity of fish and other aquatic animals in clear water rivers as compared to a swamp? </a:t>
            </a:r>
          </a:p>
          <a:p>
            <a:endParaRPr lang="es-CL" sz="1200" dirty="0" smtClean="0"/>
          </a:p>
          <a:p>
            <a:r>
              <a:rPr lang="en-US" sz="1200" dirty="0" smtClean="0"/>
              <a:t>Students should point out that the presence of fish and other aquatic animals – i.e. invertebrates – depend on oxygen availability, which is greatly produced by the aquatic plants. As we know, oxygen production requires light, which can be used by aquatic plants if turbidity or certain biotic or </a:t>
            </a:r>
            <a:r>
              <a:rPr lang="en-US" sz="1200" dirty="0" err="1" smtClean="0"/>
              <a:t>abiotic</a:t>
            </a:r>
            <a:r>
              <a:rPr lang="en-US" sz="1200" dirty="0" smtClean="0"/>
              <a:t> barriers do not prevent it from passing through the water. Additionally, the students could mention the natural aeration of water is better in turbulent water i.e. creeks and rivers. </a:t>
            </a:r>
            <a:endParaRPr lang="es-CL" sz="1200" dirty="0"/>
          </a:p>
        </p:txBody>
      </p:sp>
      <p:sp>
        <p:nvSpPr>
          <p:cNvPr id="32" name="31 CuadroTexto"/>
          <p:cNvSpPr txBox="1"/>
          <p:nvPr/>
        </p:nvSpPr>
        <p:spPr>
          <a:xfrm>
            <a:off x="1689348" y="2588711"/>
            <a:ext cx="5976664" cy="1200329"/>
          </a:xfrm>
          <a:prstGeom prst="rect">
            <a:avLst/>
          </a:prstGeom>
          <a:noFill/>
        </p:spPr>
        <p:txBody>
          <a:bodyPr wrap="square" rtlCol="0">
            <a:spAutoFit/>
          </a:bodyPr>
          <a:lstStyle/>
          <a:p>
            <a:r>
              <a:rPr lang="en-US" sz="1200" b="1" dirty="0" smtClean="0"/>
              <a:t>What other important environmental factor would you measure during the experiment? Why?</a:t>
            </a:r>
          </a:p>
          <a:p>
            <a:endParaRPr lang="es-CL" sz="1200" dirty="0" smtClean="0"/>
          </a:p>
          <a:p>
            <a:r>
              <a:rPr lang="en-US" sz="1200" dirty="0" smtClean="0"/>
              <a:t>Students could suggest measuring temperature, because they could have noted that the exposition time to the light slightly warmed the water. The temperature is also involved in the metabolic process of the plant, having a direct relation to the rate of photosynthesis</a:t>
            </a:r>
            <a:endParaRPr lang="es-CL" sz="1200" dirty="0"/>
          </a:p>
        </p:txBody>
      </p:sp>
    </p:spTree>
    <p:extLst>
      <p:ext uri="{BB962C8B-B14F-4D97-AF65-F5344CB8AC3E}">
        <p14:creationId xmlns:p14="http://schemas.microsoft.com/office/powerpoint/2010/main" xmlns="" val="374087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2492896"/>
            <a:ext cx="2490630" cy="360040"/>
          </a:xfrm>
          <a:prstGeom prst="rect">
            <a:avLst/>
          </a:prstGeom>
        </p:spPr>
      </p:pic>
      <p:sp>
        <p:nvSpPr>
          <p:cNvPr id="15" name="2 Subtítulo"/>
          <p:cNvSpPr txBox="1">
            <a:spLocks/>
          </p:cNvSpPr>
          <p:nvPr/>
        </p:nvSpPr>
        <p:spPr>
          <a:xfrm>
            <a:off x="1619672" y="2564904"/>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475656" y="3356992"/>
            <a:ext cx="6313686" cy="1384995"/>
          </a:xfrm>
          <a:prstGeom prst="rect">
            <a:avLst/>
          </a:prstGeom>
          <a:noFill/>
          <a:ln>
            <a:noFill/>
          </a:ln>
        </p:spPr>
        <p:txBody>
          <a:bodyPr wrap="square" rtlCol="0">
            <a:spAutoFit/>
          </a:bodyPr>
          <a:lstStyle/>
          <a:p>
            <a:r>
              <a:rPr lang="en-US" sz="1400" dirty="0" smtClean="0"/>
              <a:t>The highly represented plant group produces its own food – basically glucose, a vital molecule for metabolic functions, oxygen from light energy, water and CO2. This kind of living being synthesizes these products by means of photosynthesis - its underlying survival mechanism. The environmental conditions such as intensity of illumination, carbon dioxide supply and temperature determine the rate of photosynthesis</a:t>
            </a:r>
            <a:endParaRPr lang="es-CL"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2576871"/>
            <a:ext cx="6665153" cy="636105"/>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2434686"/>
            <a:ext cx="428625" cy="438150"/>
          </a:xfrm>
          <a:prstGeom prst="ellipse">
            <a:avLst/>
          </a:prstGeom>
        </p:spPr>
      </p:pic>
      <p:sp>
        <p:nvSpPr>
          <p:cNvPr id="13" name="12 CuadroTexto"/>
          <p:cNvSpPr txBox="1"/>
          <p:nvPr/>
        </p:nvSpPr>
        <p:spPr>
          <a:xfrm>
            <a:off x="1555626" y="2761183"/>
            <a:ext cx="5982728" cy="307777"/>
          </a:xfrm>
          <a:prstGeom prst="rect">
            <a:avLst/>
          </a:prstGeom>
          <a:noFill/>
        </p:spPr>
        <p:txBody>
          <a:bodyPr wrap="none" rtlCol="0">
            <a:spAutoFit/>
          </a:bodyPr>
          <a:lstStyle/>
          <a:p>
            <a:r>
              <a:rPr lang="en-US" sz="1400" b="1" dirty="0" smtClean="0"/>
              <a:t>How do you think environmental factors influence the rate of photosynthesis?</a:t>
            </a:r>
            <a:endParaRPr lang="es-CL" sz="1400" dirty="0"/>
          </a:p>
        </p:txBody>
      </p:sp>
      <p:pic>
        <p:nvPicPr>
          <p:cNvPr id="15" name="1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312" y="3584983"/>
            <a:ext cx="6665153" cy="636105"/>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7001" y="3442798"/>
            <a:ext cx="428625" cy="438150"/>
          </a:xfrm>
          <a:prstGeom prst="ellipse">
            <a:avLst/>
          </a:prstGeom>
        </p:spPr>
      </p:pic>
      <p:sp>
        <p:nvSpPr>
          <p:cNvPr id="17" name="16 CuadroTexto"/>
          <p:cNvSpPr txBox="1"/>
          <p:nvPr/>
        </p:nvSpPr>
        <p:spPr>
          <a:xfrm>
            <a:off x="1567011" y="3730830"/>
            <a:ext cx="5934445" cy="307777"/>
          </a:xfrm>
          <a:prstGeom prst="rect">
            <a:avLst/>
          </a:prstGeom>
          <a:noFill/>
        </p:spPr>
        <p:txBody>
          <a:bodyPr wrap="none" rtlCol="0">
            <a:spAutoFit/>
          </a:bodyPr>
          <a:lstStyle/>
          <a:p>
            <a:r>
              <a:rPr lang="en-US" sz="1400" b="1" dirty="0" smtClean="0"/>
              <a:t>How could we know the degree of importance of each environmental factor? </a:t>
            </a:r>
            <a:endParaRPr lang="es-CL" sz="1400" dirty="0"/>
          </a:p>
        </p:txBody>
      </p:sp>
      <p:sp>
        <p:nvSpPr>
          <p:cNvPr id="18" name="17 CuadroTexto"/>
          <p:cNvSpPr txBox="1"/>
          <p:nvPr/>
        </p:nvSpPr>
        <p:spPr>
          <a:xfrm>
            <a:off x="1555626" y="4365104"/>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a:t>
            </a:r>
            <a:r>
              <a:rPr lang="en-US" sz="1400" dirty="0" smtClean="0"/>
              <a:t>.</a:t>
            </a:r>
            <a:endParaRPr lang="es-CL" sz="1400" dirty="0"/>
          </a:p>
        </p:txBody>
      </p:sp>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312" y="5025143"/>
            <a:ext cx="6665153" cy="780121"/>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7001" y="4882958"/>
            <a:ext cx="428625" cy="438150"/>
          </a:xfrm>
          <a:prstGeom prst="ellipse">
            <a:avLst/>
          </a:prstGeom>
        </p:spPr>
      </p:pic>
      <p:sp>
        <p:nvSpPr>
          <p:cNvPr id="21" name="20 CuadroTexto"/>
          <p:cNvSpPr txBox="1"/>
          <p:nvPr/>
        </p:nvSpPr>
        <p:spPr>
          <a:xfrm>
            <a:off x="1567011" y="5170991"/>
            <a:ext cx="6389365" cy="523220"/>
          </a:xfrm>
          <a:prstGeom prst="rect">
            <a:avLst/>
          </a:prstGeom>
          <a:noFill/>
        </p:spPr>
        <p:txBody>
          <a:bodyPr wrap="square" rtlCol="0">
            <a:spAutoFit/>
          </a:bodyPr>
          <a:lstStyle/>
          <a:p>
            <a:r>
              <a:rPr lang="en-US" sz="1400" b="1" dirty="0" smtClean="0"/>
              <a:t>Is the intensity of light a crucial condition in the metabolic activity related to the photosynthetic rate? </a:t>
            </a:r>
            <a:endParaRPr lang="es-CL" sz="1400" dirty="0"/>
          </a:p>
        </p:txBody>
      </p:sp>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26" name="25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spTree>
    <p:extLst>
      <p:ext uri="{BB962C8B-B14F-4D97-AF65-F5344CB8AC3E}">
        <p14:creationId xmlns:p14="http://schemas.microsoft.com/office/powerpoint/2010/main" xmlns=""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2"/>
            <a:ext cx="4191520" cy="1815882"/>
          </a:xfrm>
          <a:prstGeom prst="rect">
            <a:avLst/>
          </a:prstGeom>
          <a:noFill/>
        </p:spPr>
        <p:txBody>
          <a:bodyPr wrap="square" rtlCol="0">
            <a:spAutoFit/>
          </a:bodyPr>
          <a:lstStyle/>
          <a:p>
            <a:r>
              <a:rPr lang="en-US" sz="1400" dirty="0" smtClean="0"/>
              <a:t>In aquatic environments dissolved oxygen is vital to the creatures that live there. The availability of this gas depends on the rate of photosynthesis, which is greatly determined by the intensity of light. Specifically, the light phase of photosynthesis is the moment when light dependent reactions take place, producing the molecular breakdown of water and the energetic transformation from light energy to chemical energy. </a:t>
            </a:r>
            <a:endParaRPr lang="es-CL" sz="1400" dirty="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pic>
        <p:nvPicPr>
          <p:cNvPr id="15" name="0 Imagen" descr="planta-acuatica.jpg"/>
          <p:cNvPicPr/>
          <p:nvPr/>
        </p:nvPicPr>
        <p:blipFill>
          <a:blip r:embed="rId3" cstate="print"/>
          <a:stretch>
            <a:fillRect/>
          </a:stretch>
        </p:blipFill>
        <p:spPr>
          <a:xfrm>
            <a:off x="6228184" y="3212976"/>
            <a:ext cx="1590675" cy="1980694"/>
          </a:xfrm>
          <a:prstGeom prst="rect">
            <a:avLst/>
          </a:prstGeom>
        </p:spPr>
      </p:pic>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7" y="3296951"/>
            <a:ext cx="6665153" cy="492089"/>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3154766"/>
            <a:ext cx="428625" cy="438150"/>
          </a:xfrm>
          <a:prstGeom prst="ellipse">
            <a:avLst/>
          </a:prstGeom>
        </p:spPr>
      </p:pic>
      <p:sp>
        <p:nvSpPr>
          <p:cNvPr id="24" name="23 CuadroTexto"/>
          <p:cNvSpPr txBox="1"/>
          <p:nvPr/>
        </p:nvSpPr>
        <p:spPr>
          <a:xfrm>
            <a:off x="1555626" y="3356992"/>
            <a:ext cx="6239144" cy="307777"/>
          </a:xfrm>
          <a:prstGeom prst="rect">
            <a:avLst/>
          </a:prstGeom>
          <a:noFill/>
        </p:spPr>
        <p:txBody>
          <a:bodyPr wrap="none" rtlCol="0">
            <a:spAutoFit/>
          </a:bodyPr>
          <a:lstStyle/>
          <a:p>
            <a:r>
              <a:rPr lang="en-US" sz="1400" b="1" dirty="0" smtClean="0"/>
              <a:t>How is the dissolved oxygen availability modified by changing the light intensity? </a:t>
            </a:r>
            <a:endParaRPr lang="es-CL" sz="140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spTree>
    <p:extLst>
      <p:ext uri="{BB962C8B-B14F-4D97-AF65-F5344CB8AC3E}">
        <p14:creationId xmlns:p14="http://schemas.microsoft.com/office/powerpoint/2010/main" xmlns="" val="293054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59632" y="2708920"/>
            <a:ext cx="6911956" cy="1077218"/>
          </a:xfrm>
          <a:prstGeom prst="rect">
            <a:avLst/>
          </a:prstGeom>
          <a:noFill/>
        </p:spPr>
        <p:txBody>
          <a:bodyPr wrap="square" rtlCol="0">
            <a:spAutoFit/>
          </a:bodyPr>
          <a:lstStyle/>
          <a:p>
            <a:r>
              <a:rPr lang="en-US" sz="1600" dirty="0" smtClean="0"/>
              <a:t>Students will measure the dissolved oxygen in a beaker when placing a photosynthetic organism inside. They will relate their observations to the results obtained during the experiment, and proceed to display their results in a chart for analysis. </a:t>
            </a:r>
            <a:endParaRPr lang="es-CL" sz="1600" dirty="0" smtClean="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r>
              <a:rPr lang="en-US" sz="1400" dirty="0" smtClean="0"/>
              <a:t> </a:t>
            </a:r>
            <a:r>
              <a:rPr lang="en-US" sz="1400" dirty="0" err="1" smtClean="0"/>
              <a:t>Biochem</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256490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904" y="31217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904" y="346398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904" y="277956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904" y="414839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904" y="380618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n-US" sz="1400" dirty="0" smtClean="0"/>
              <a:t>Dissolved oxygen electrode </a:t>
            </a:r>
            <a:endParaRPr lang="es-CL" sz="1400" dirty="0"/>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en-US" sz="1400" dirty="0" smtClean="0"/>
              <a:t>4 Elodea </a:t>
            </a:r>
            <a:r>
              <a:rPr lang="en-US" sz="1400" dirty="0" err="1" smtClean="0"/>
              <a:t>canadiens</a:t>
            </a:r>
            <a:r>
              <a:rPr lang="en-US" sz="1400" dirty="0" smtClean="0"/>
              <a:t> aquatic plant (similar weight)</a:t>
            </a:r>
            <a:endParaRPr lang="es-CL" sz="1400" dirty="0"/>
          </a:p>
        </p:txBody>
      </p:sp>
      <p:sp>
        <p:nvSpPr>
          <p:cNvPr id="31" name="30 CuadroTexto"/>
          <p:cNvSpPr txBox="1"/>
          <p:nvPr/>
        </p:nvSpPr>
        <p:spPr>
          <a:xfrm>
            <a:off x="827584" y="3403342"/>
            <a:ext cx="4464496" cy="307777"/>
          </a:xfrm>
          <a:prstGeom prst="rect">
            <a:avLst/>
          </a:prstGeom>
          <a:noFill/>
        </p:spPr>
        <p:txBody>
          <a:bodyPr wrap="square" rtlCol="0">
            <a:spAutoFit/>
          </a:bodyPr>
          <a:lstStyle/>
          <a:p>
            <a:pPr lvl="0"/>
            <a:r>
              <a:rPr lang="en-US" sz="1400" dirty="0" smtClean="0"/>
              <a:t>3 glass containers with screw cap (450 ml) </a:t>
            </a:r>
            <a:endParaRPr lang="es-CL" sz="1400" dirty="0"/>
          </a:p>
        </p:txBody>
      </p:sp>
      <p:sp>
        <p:nvSpPr>
          <p:cNvPr id="33" name="32 CuadroTexto"/>
          <p:cNvSpPr txBox="1"/>
          <p:nvPr/>
        </p:nvSpPr>
        <p:spPr>
          <a:xfrm>
            <a:off x="827584" y="4115949"/>
            <a:ext cx="4464496" cy="307777"/>
          </a:xfrm>
          <a:prstGeom prst="rect">
            <a:avLst/>
          </a:prstGeom>
          <a:noFill/>
        </p:spPr>
        <p:txBody>
          <a:bodyPr wrap="square" rtlCol="0">
            <a:spAutoFit/>
          </a:bodyPr>
          <a:lstStyle/>
          <a:p>
            <a:pPr lvl="0"/>
            <a:r>
              <a:rPr lang="es-CL" sz="1400" dirty="0" err="1" smtClean="0"/>
              <a:t>Lamp</a:t>
            </a:r>
            <a:r>
              <a:rPr lang="es-CL" sz="1400" dirty="0" smtClean="0"/>
              <a:t> (100 Watts) </a:t>
            </a:r>
            <a:endParaRPr lang="es-CL" sz="1400" dirty="0"/>
          </a:p>
        </p:txBody>
      </p:sp>
      <p:sp>
        <p:nvSpPr>
          <p:cNvPr id="37" name="36 CuadroTexto"/>
          <p:cNvSpPr txBox="1"/>
          <p:nvPr/>
        </p:nvSpPr>
        <p:spPr>
          <a:xfrm>
            <a:off x="827584" y="3749730"/>
            <a:ext cx="4464496" cy="307777"/>
          </a:xfrm>
          <a:prstGeom prst="rect">
            <a:avLst/>
          </a:prstGeom>
          <a:noFill/>
        </p:spPr>
        <p:txBody>
          <a:bodyPr wrap="square" rtlCol="0">
            <a:spAutoFit/>
          </a:bodyPr>
          <a:lstStyle/>
          <a:p>
            <a:pPr lvl="0"/>
            <a:r>
              <a:rPr lang="es-CL" sz="1400" dirty="0" err="1" smtClean="0"/>
              <a:t>Water</a:t>
            </a:r>
            <a:endParaRPr lang="es-CL" sz="1400" dirty="0"/>
          </a:p>
        </p:txBody>
      </p:sp>
      <p:sp>
        <p:nvSpPr>
          <p:cNvPr id="3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40" name="39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pic>
        <p:nvPicPr>
          <p:cNvPr id="41" name="40 Imagen" descr="DO2-probe.jpg"/>
          <p:cNvPicPr>
            <a:picLocks noChangeAspect="1"/>
          </p:cNvPicPr>
          <p:nvPr/>
        </p:nvPicPr>
        <p:blipFill>
          <a:blip r:embed="rId5" cstate="print"/>
          <a:stretch>
            <a:fillRect/>
          </a:stretch>
        </p:blipFill>
        <p:spPr>
          <a:xfrm rot="16200000">
            <a:off x="5850651" y="4166573"/>
            <a:ext cx="511658" cy="2924944"/>
          </a:xfrm>
          <a:prstGeom prst="rect">
            <a:avLst/>
          </a:prstGeom>
        </p:spPr>
      </p:pic>
      <p:pic>
        <p:nvPicPr>
          <p:cNvPr id="42" name="41 Imagen" descr="labdisc biochem.jpg"/>
          <p:cNvPicPr>
            <a:picLocks noChangeAspect="1"/>
          </p:cNvPicPr>
          <p:nvPr/>
        </p:nvPicPr>
        <p:blipFill>
          <a:blip r:embed="rId6" cstate="print"/>
          <a:stretch>
            <a:fillRect/>
          </a:stretch>
        </p:blipFill>
        <p:spPr>
          <a:xfrm>
            <a:off x="5004048" y="2924944"/>
            <a:ext cx="2343116" cy="1872208"/>
          </a:xfrm>
          <a:prstGeom prst="rect">
            <a:avLst/>
          </a:prstGeom>
        </p:spPr>
      </p:pic>
      <p:pic>
        <p:nvPicPr>
          <p:cNvPr id="43"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44008" y="501317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45 CuadroTexto"/>
          <p:cNvSpPr txBox="1"/>
          <p:nvPr/>
        </p:nvSpPr>
        <p:spPr>
          <a:xfrm>
            <a:off x="539552" y="2780928"/>
            <a:ext cx="1368152" cy="307777"/>
          </a:xfrm>
          <a:prstGeom prst="rect">
            <a:avLst/>
          </a:prstGeom>
          <a:noFill/>
        </p:spPr>
        <p:txBody>
          <a:bodyPr wrap="square" rtlCol="0">
            <a:spAutoFit/>
          </a:bodyPr>
          <a:lstStyle/>
          <a:p>
            <a:r>
              <a:rPr lang="es-CL" sz="1400" dirty="0" smtClean="0"/>
              <a:t> 2</a:t>
            </a:r>
            <a:endParaRPr lang="es-CL" sz="1400" dirty="0"/>
          </a:p>
        </p:txBody>
      </p:sp>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523220"/>
          </a:xfrm>
          <a:prstGeom prst="rect">
            <a:avLst/>
          </a:prstGeom>
          <a:noFill/>
        </p:spPr>
        <p:txBody>
          <a:bodyPr wrap="square" rtlCol="0">
            <a:spAutoFit/>
          </a:bodyPr>
          <a:lstStyle/>
          <a:p>
            <a:r>
              <a:rPr lang="en-US" sz="1400" dirty="0" smtClean="0"/>
              <a:t>To collect measurements with the </a:t>
            </a:r>
            <a:r>
              <a:rPr lang="en-US" sz="1400" dirty="0" err="1" smtClean="0"/>
              <a:t>Labdisc</a:t>
            </a:r>
            <a:r>
              <a:rPr lang="en-US" sz="1400" dirty="0" smtClean="0"/>
              <a:t> dissolved oxygen and temperature sensors, the </a:t>
            </a:r>
            <a:r>
              <a:rPr lang="en-US" sz="1400" dirty="0" err="1" smtClean="0"/>
              <a:t>Labdisc</a:t>
            </a:r>
            <a:r>
              <a:rPr lang="en-US" sz="1400" dirty="0" smtClean="0"/>
              <a:t> must be set up by following these steps:</a:t>
            </a:r>
            <a:endParaRPr lang="es-CL" sz="1400" dirty="0"/>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smtClean="0">
                <a:solidFill>
                  <a:schemeClr val="bg1"/>
                </a:solidFill>
              </a:rPr>
              <a:t>Labdisc</a:t>
            </a:r>
            <a:r>
              <a:rPr lang="es-ES_tradnl" sz="2400" b="1" baseline="30000" dirty="0" smtClean="0">
                <a:solidFill>
                  <a:schemeClr val="bg1"/>
                </a:solidFill>
              </a:rPr>
              <a:t> </a:t>
            </a:r>
            <a:r>
              <a:rPr lang="es-ES_tradnl" sz="2400" b="1" baseline="30000" dirty="0" err="1" smtClean="0">
                <a:solidFill>
                  <a:schemeClr val="bg1"/>
                </a:solidFill>
              </a:rPr>
              <a:t>configuration</a:t>
            </a:r>
            <a:endParaRPr lang="es-ES_tradnl" sz="2400" b="1" baseline="30000" dirty="0">
              <a:solidFill>
                <a:schemeClr val="bg1"/>
              </a:solidFill>
            </a:endParaRPr>
          </a:p>
        </p:txBody>
      </p:sp>
      <p:sp>
        <p:nvSpPr>
          <p:cNvPr id="30" name="29 CuadroTexto"/>
          <p:cNvSpPr txBox="1"/>
          <p:nvPr/>
        </p:nvSpPr>
        <p:spPr>
          <a:xfrm>
            <a:off x="1259632" y="3429000"/>
            <a:ext cx="6624736" cy="307777"/>
          </a:xfrm>
          <a:prstGeom prst="rect">
            <a:avLst/>
          </a:prstGeom>
          <a:noFill/>
        </p:spPr>
        <p:txBody>
          <a:bodyPr wrap="square" rtlCol="0">
            <a:spAutoFit/>
          </a:bodyPr>
          <a:lstStyle/>
          <a:p>
            <a:r>
              <a:rPr lang="en-US" sz="1400" dirty="0" smtClean="0"/>
              <a:t>Open the </a:t>
            </a:r>
            <a:r>
              <a:rPr lang="en-US" sz="1400" dirty="0" err="1" smtClean="0"/>
              <a:t>GlobiLab</a:t>
            </a:r>
            <a:r>
              <a:rPr lang="en-US" sz="1400" dirty="0" smtClean="0"/>
              <a:t> software and turn on the </a:t>
            </a:r>
            <a:r>
              <a:rPr lang="en-US" sz="1400" dirty="0" err="1" smtClean="0"/>
              <a:t>Labdisc</a:t>
            </a:r>
            <a:r>
              <a:rPr lang="en-US" sz="1400" dirty="0" smtClean="0"/>
              <a:t>                .</a:t>
            </a:r>
            <a:endParaRPr lang="en-US" sz="1500" dirty="0" smtClean="0"/>
          </a:p>
        </p:txBody>
      </p:sp>
      <p:sp>
        <p:nvSpPr>
          <p:cNvPr id="32" name="31 CuadroTexto"/>
          <p:cNvSpPr txBox="1"/>
          <p:nvPr/>
        </p:nvSpPr>
        <p:spPr>
          <a:xfrm>
            <a:off x="1259632" y="3933056"/>
            <a:ext cx="6624736" cy="1169551"/>
          </a:xfrm>
          <a:prstGeom prst="rect">
            <a:avLst/>
          </a:prstGeom>
          <a:noFill/>
        </p:spPr>
        <p:txBody>
          <a:bodyPr wrap="square" rtlCol="0">
            <a:spAutoFit/>
          </a:bodyPr>
          <a:lstStyle/>
          <a:p>
            <a:r>
              <a:rPr lang="en-US" sz="1400" dirty="0" smtClean="0"/>
              <a:t>Click on the Bluetooth icon in the bottom right corner of the </a:t>
            </a:r>
            <a:r>
              <a:rPr lang="en-US" sz="1400" dirty="0" err="1" smtClean="0"/>
              <a:t>GlobiLab</a:t>
            </a:r>
            <a:r>
              <a:rPr lang="en-US" sz="1400" dirty="0" smtClean="0"/>
              <a:t> screen. Select the </a:t>
            </a:r>
            <a:r>
              <a:rPr lang="en-US" sz="1400" dirty="0" err="1" smtClean="0"/>
              <a:t>Labdisc</a:t>
            </a:r>
            <a:r>
              <a:rPr lang="en-US" sz="1400" dirty="0" smtClean="0"/>
              <a:t> you are using currently. Once the </a:t>
            </a:r>
            <a:r>
              <a:rPr lang="en-US" sz="1400" dirty="0" err="1" smtClean="0"/>
              <a:t>Labdisc</a:t>
            </a:r>
            <a:r>
              <a:rPr lang="en-US" sz="1400" dirty="0" smtClean="0"/>
              <a:t> has been recognized by the software, the icon will change from grey to blue   </a:t>
            </a:r>
            <a:r>
              <a:rPr lang="es-CL" sz="1400" dirty="0" smtClean="0"/>
              <a:t>                 </a:t>
            </a:r>
            <a:r>
              <a:rPr lang="en-US" sz="1400" dirty="0" smtClean="0"/>
              <a:t>. If you prefer a USB connection follow the previous instruction after clicking on the USB icon. You will see the same color change when the </a:t>
            </a:r>
            <a:r>
              <a:rPr lang="en-US" sz="1400" dirty="0" err="1" smtClean="0"/>
              <a:t>Labdisc</a:t>
            </a:r>
            <a:r>
              <a:rPr lang="en-US" sz="1400" dirty="0" smtClean="0"/>
              <a:t> is recognized                    .</a:t>
            </a:r>
            <a:endParaRPr lang="en-US" sz="1500" dirty="0" smtClean="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44784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93533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20072" y="3429000"/>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Photosynthesis II: Dissolved O</a:t>
            </a:r>
            <a:r>
              <a:rPr lang="en-US" sz="1600" b="1" dirty="0" smtClean="0">
                <a:solidFill>
                  <a:schemeClr val="bg1"/>
                </a:solidFill>
              </a:rPr>
              <a:t>2</a:t>
            </a:r>
            <a:endParaRPr lang="es-ES_tradnl" sz="2000" baseline="30000" dirty="0">
              <a:solidFill>
                <a:schemeClr val="bg1"/>
              </a:solidFill>
              <a:latin typeface="Frutiger 55 Roman" pitchFamily="34" charset="0"/>
            </a:endParaRPr>
          </a:p>
        </p:txBody>
      </p:sp>
      <p:sp>
        <p:nvSpPr>
          <p:cNvPr id="20" name="19 CuadroTexto"/>
          <p:cNvSpPr txBox="1"/>
          <p:nvPr/>
        </p:nvSpPr>
        <p:spPr>
          <a:xfrm>
            <a:off x="5652120" y="1389722"/>
            <a:ext cx="3744416" cy="415498"/>
          </a:xfrm>
          <a:prstGeom prst="rect">
            <a:avLst/>
          </a:prstGeom>
          <a:noFill/>
        </p:spPr>
        <p:txBody>
          <a:bodyPr wrap="square" rtlCol="0" anchor="b">
            <a:spAutoFit/>
          </a:bodyPr>
          <a:lstStyle/>
          <a:p>
            <a:r>
              <a:rPr lang="en-US" sz="1050" dirty="0" smtClean="0"/>
              <a:t>Measuring dissolved oxygen inside an active photosynthetic system</a:t>
            </a:r>
            <a:endParaRPr lang="es-CL" sz="1050" dirty="0"/>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39952" y="4365104"/>
            <a:ext cx="720080" cy="273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11960" y="4797152"/>
            <a:ext cx="720031" cy="296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1780</TotalTime>
  <Words>1720</Words>
  <Application>Microsoft Office PowerPoint</Application>
  <PresentationFormat>On-screen Show (4:3)</PresentationFormat>
  <Paragraphs>134</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156</cp:revision>
  <dcterms:created xsi:type="dcterms:W3CDTF">2012-09-11T15:34:37Z</dcterms:created>
  <dcterms:modified xsi:type="dcterms:W3CDTF">2013-02-26T15:07:15Z</dcterms:modified>
</cp:coreProperties>
</file>