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ppt/tags/tag30.xml" ContentType="application/vnd.openxmlformats-officedocument.presentationml.tags+xml"/>
  <Override PartName="/ppt/notesSlides/notesSlide30.xml" ContentType="application/vnd.openxmlformats-officedocument.presentationml.notesSlide+xml"/>
  <Override PartName="/ppt/tags/tag31.xml" ContentType="application/vnd.openxmlformats-officedocument.presentationml.tags+xml"/>
  <Override PartName="/ppt/notesSlides/notesSlide31.xml" ContentType="application/vnd.openxmlformats-officedocument.presentationml.notesSlide+xml"/>
  <Override PartName="/ppt/tags/tag32.xml" ContentType="application/vnd.openxmlformats-officedocument.presentationml.tags+xml"/>
  <Override PartName="/ppt/notesSlides/notesSlide32.xml" ContentType="application/vnd.openxmlformats-officedocument.presentationml.notesSlide+xml"/>
  <Override PartName="/ppt/tags/tag33.xml" ContentType="application/vnd.openxmlformats-officedocument.presentationml.tags+xml"/>
  <Override PartName="/ppt/notesSlides/notesSlide33.xml" ContentType="application/vnd.openxmlformats-officedocument.presentationml.notesSlide+xml"/>
  <Override PartName="/ppt/tags/tag34.xml" ContentType="application/vnd.openxmlformats-officedocument.presentationml.tags+xml"/>
  <Override PartName="/ppt/notesSlides/notesSlide34.xml" ContentType="application/vnd.openxmlformats-officedocument.presentationml.notesSlide+xml"/>
  <Override PartName="/ppt/tags/tag35.xml" ContentType="application/vnd.openxmlformats-officedocument.presentationml.tags+xml"/>
  <Override PartName="/ppt/notesSlides/notesSlide35.xml" ContentType="application/vnd.openxmlformats-officedocument.presentationml.notesSlide+xml"/>
  <Override PartName="/ppt/tags/tag36.xml" ContentType="application/vnd.openxmlformats-officedocument.presentationml.tags+xml"/>
  <Override PartName="/ppt/notesSlides/notesSlide36.xml" ContentType="application/vnd.openxmlformats-officedocument.presentationml.notesSlide+xml"/>
  <Override PartName="/ppt/tags/tag37.xml" ContentType="application/vnd.openxmlformats-officedocument.presentationml.tags+xml"/>
  <Override PartName="/ppt/notesSlides/notesSlide37.xml" ContentType="application/vnd.openxmlformats-officedocument.presentationml.notesSlide+xml"/>
  <Override PartName="/ppt/tags/tag38.xml" ContentType="application/vnd.openxmlformats-officedocument.presentationml.tags+xml"/>
  <Override PartName="/ppt/notesSlides/notesSlide38.xml" ContentType="application/vnd.openxmlformats-officedocument.presentationml.notesSlide+xml"/>
  <Override PartName="/ppt/tags/tag39.xml" ContentType="application/vnd.openxmlformats-officedocument.presentationml.tags+xml"/>
  <Override PartName="/ppt/notesSlides/notesSlide39.xml" ContentType="application/vnd.openxmlformats-officedocument.presentationml.notesSlide+xml"/>
  <Override PartName="/ppt/tags/tag40.xml" ContentType="application/vnd.openxmlformats-officedocument.presentationml.tags+xml"/>
  <Override PartName="/ppt/notesSlides/notesSlide40.xml" ContentType="application/vnd.openxmlformats-officedocument.presentationml.notesSlide+xml"/>
  <Override PartName="/ppt/tags/tag41.xml" ContentType="application/vnd.openxmlformats-officedocument.presentationml.tags+xml"/>
  <Override PartName="/ppt/notesSlides/notesSlide41.xml" ContentType="application/vnd.openxmlformats-officedocument.presentationml.notesSlide+xml"/>
  <Override PartName="/ppt/tags/tag42.xml" ContentType="application/vnd.openxmlformats-officedocument.presentationml.tags+xml"/>
  <Override PartName="/ppt/notesSlides/notesSlide42.xml" ContentType="application/vnd.openxmlformats-officedocument.presentationml.notesSlide+xml"/>
  <Override PartName="/ppt/tags/tag43.xml" ContentType="application/vnd.openxmlformats-officedocument.presentationml.tags+xml"/>
  <Override PartName="/ppt/notesSlides/notesSlide43.xml" ContentType="application/vnd.openxmlformats-officedocument.presentationml.notesSlide+xml"/>
  <Override PartName="/ppt/tags/tag44.xml" ContentType="application/vnd.openxmlformats-officedocument.presentationml.tags+xml"/>
  <Override PartName="/ppt/notesSlides/notesSlide44.xml" ContentType="application/vnd.openxmlformats-officedocument.presentationml.notesSlide+xml"/>
  <Override PartName="/ppt/tags/tag45.xml" ContentType="application/vnd.openxmlformats-officedocument.presentationml.tags+xml"/>
  <Override PartName="/ppt/notesSlides/notesSlide45.xml" ContentType="application/vnd.openxmlformats-officedocument.presentationml.notesSlide+xml"/>
  <Override PartName="/ppt/tags/tag46.xml" ContentType="application/vnd.openxmlformats-officedocument.presentationml.tags+xml"/>
  <Override PartName="/ppt/notesSlides/notesSlide46.xml" ContentType="application/vnd.openxmlformats-officedocument.presentationml.notesSlide+xml"/>
  <Override PartName="/ppt/tags/tag47.xml" ContentType="application/vnd.openxmlformats-officedocument.presentationml.tags+xml"/>
  <Override PartName="/ppt/notesSlides/notesSlide47.xml" ContentType="application/vnd.openxmlformats-officedocument.presentationml.notesSlide+xml"/>
  <Override PartName="/ppt/tags/tag48.xml" ContentType="application/vnd.openxmlformats-officedocument.presentationml.tags+xml"/>
  <Override PartName="/ppt/notesSlides/notesSlide48.xml" ContentType="application/vnd.openxmlformats-officedocument.presentationml.notesSlide+xml"/>
  <Override PartName="/ppt/tags/tag49.xml" ContentType="application/vnd.openxmlformats-officedocument.presentationml.tags+xml"/>
  <Override PartName="/ppt/notesSlides/notesSlide49.xml" ContentType="application/vnd.openxmlformats-officedocument.presentationml.notesSlide+xml"/>
  <Override PartName="/ppt/tags/tag50.xml" ContentType="application/vnd.openxmlformats-officedocument.presentationml.tags+xml"/>
  <Override PartName="/ppt/notesSlides/notesSlide50.xml" ContentType="application/vnd.openxmlformats-officedocument.presentationml.notesSlide+xml"/>
  <Override PartName="/ppt/tags/tag51.xml" ContentType="application/vnd.openxmlformats-officedocument.presentationml.tags+xml"/>
  <Override PartName="/ppt/notesSlides/notesSlide51.xml" ContentType="application/vnd.openxmlformats-officedocument.presentationml.notesSlide+xml"/>
  <Override PartName="/ppt/tags/tag52.xml" ContentType="application/vnd.openxmlformats-officedocument.presentationml.tags+xml"/>
  <Override PartName="/ppt/notesSlides/notesSlide52.xml" ContentType="application/vnd.openxmlformats-officedocument.presentationml.notesSlide+xml"/>
  <Override PartName="/ppt/tags/tag53.xml" ContentType="application/vnd.openxmlformats-officedocument.presentationml.tags+xml"/>
  <Override PartName="/ppt/notesSlides/notesSlide53.xml" ContentType="application/vnd.openxmlformats-officedocument.presentationml.notesSlide+xml"/>
  <Override PartName="/ppt/tags/tag54.xml" ContentType="application/vnd.openxmlformats-officedocument.presentationml.tags+xml"/>
  <Override PartName="/ppt/notesSlides/notesSlide54.xml" ContentType="application/vnd.openxmlformats-officedocument.presentationml.notesSlide+xml"/>
  <Override PartName="/ppt/tags/tag55.xml" ContentType="application/vnd.openxmlformats-officedocument.presentationml.tags+xml"/>
  <Override PartName="/ppt/notesSlides/notesSlide55.xml" ContentType="application/vnd.openxmlformats-officedocument.presentationml.notesSlide+xml"/>
  <Override PartName="/ppt/tags/tag56.xml" ContentType="application/vnd.openxmlformats-officedocument.presentationml.tags+xml"/>
  <Override PartName="/ppt/notesSlides/notesSlide56.xml" ContentType="application/vnd.openxmlformats-officedocument.presentationml.notesSlide+xml"/>
  <Override PartName="/ppt/tags/tag57.xml" ContentType="application/vnd.openxmlformats-officedocument.presentationml.tags+xml"/>
  <Override PartName="/ppt/notesSlides/notesSlide57.xml" ContentType="application/vnd.openxmlformats-officedocument.presentationml.notesSlide+xml"/>
  <Override PartName="/ppt/tags/tag58.xml" ContentType="application/vnd.openxmlformats-officedocument.presentationml.tags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433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434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344" r:id="rId52"/>
    <p:sldId id="345" r:id="rId53"/>
    <p:sldId id="346" r:id="rId54"/>
    <p:sldId id="347" r:id="rId55"/>
    <p:sldId id="348" r:id="rId56"/>
    <p:sldId id="349" r:id="rId57"/>
    <p:sldId id="350" r:id="rId58"/>
    <p:sldId id="351" r:id="rId5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8AB4"/>
    <a:srgbClr val="B20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0" autoAdjust="0"/>
    <p:restoredTop sz="66710" autoAdjust="0"/>
  </p:normalViewPr>
  <p:slideViewPr>
    <p:cSldViewPr snapToGrid="0">
      <p:cViewPr varScale="1">
        <p:scale>
          <a:sx n="71" d="100"/>
          <a:sy n="71" d="100"/>
        </p:scale>
        <p:origin x="2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0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A7248-550C-4A1E-9E77-EAA7BD475D8E}" type="datetimeFigureOut">
              <a:rPr lang="es-AR" smtClean="0"/>
              <a:t>9/5/2019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18C7C-441B-419D-A3A2-36DB33C1D6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0417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70688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Hagamos un plan para el experimento: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10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95795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Es muy importante que los participantes hagan propios y naturales estos tres pasos al planear un experimento:</a:t>
            </a:r>
          </a:p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11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94201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b="1" baseline="0" dirty="0"/>
              <a:t>¿Qué vamos a medir?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AR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baseline="0" dirty="0"/>
              <a:t>De acuerdo a esto, elegir los sensores que deben estar activos y </a:t>
            </a:r>
            <a:r>
              <a:rPr lang="es-AR" b="1" baseline="0" dirty="0"/>
              <a:t>desactivar a todos los demás.</a:t>
            </a:r>
            <a:endParaRPr lang="es-AR" baseline="0" dirty="0"/>
          </a:p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12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6733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b="1" baseline="0" dirty="0"/>
              <a:t>¿Cada cuánto vamos a tomar una medición?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AR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baseline="0" dirty="0"/>
              <a:t>Cada sensor tiene una velocidad máxima de adquisición. Si se solicita una velocidad mayor a la posible, el sistema no la aceptará.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AR" baseline="0" dirty="0"/>
          </a:p>
          <a:p>
            <a:r>
              <a:rPr lang="es-AR" b="1" baseline="0" dirty="0"/>
              <a:t>¿Cuántas mediciones vamos a tomar antes de dar por terminado el experimento?</a:t>
            </a:r>
          </a:p>
          <a:p>
            <a:endParaRPr lang="es-AR" baseline="0" dirty="0"/>
          </a:p>
          <a:p>
            <a:r>
              <a:rPr lang="es-AR" baseline="0" dirty="0"/>
              <a:t>El usuario debería calcular cuántas muestras precisará tomar de acuerdo a la velocidad de adquisición elegida y la duración que espera para el </a:t>
            </a:r>
            <a:r>
              <a:rPr lang="es-AR" baseline="0" dirty="0" err="1"/>
              <a:t>exerimento</a:t>
            </a:r>
            <a:r>
              <a:rPr lang="es-AR" baseline="0" dirty="0"/>
              <a:t>.</a:t>
            </a:r>
          </a:p>
          <a:p>
            <a:endParaRPr lang="es-AR" baseline="0" dirty="0"/>
          </a:p>
          <a:p>
            <a:r>
              <a:rPr lang="es-AR" baseline="0" dirty="0"/>
              <a:t>Se puede elegir un número superior al necesario e interrumpir la toma de datos </a:t>
            </a:r>
            <a:r>
              <a:rPr lang="es-AR" baseline="0" dirty="0" err="1"/>
              <a:t>manualemente</a:t>
            </a:r>
            <a:r>
              <a:rPr lang="es-AR" baseline="0" dirty="0"/>
              <a:t>.</a:t>
            </a:r>
          </a:p>
          <a:p>
            <a:endParaRPr lang="es-AR" b="0" baseline="0" dirty="0"/>
          </a:p>
          <a:p>
            <a:r>
              <a:rPr lang="es-AR" b="1" baseline="0" dirty="0"/>
              <a:t>Pero </a:t>
            </a:r>
            <a:r>
              <a:rPr lang="es-AR" b="0" baseline="0" dirty="0"/>
              <a:t>el Labdisc no comenzará a grabar si cree que su memoria libre no alcanzará para cumplir con lo programado.</a:t>
            </a:r>
          </a:p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13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18797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Para salir de esta ventana, toque en cualquier lugar externo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14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80735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Es importante que los participantes reconozcan al sensor de humedad y no lo confundan con el micrófono.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15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93085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Arranque el experimento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16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54539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Detenga el experimento antes de que él termine por sí mismo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17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36375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Cambie la grilla de fondo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18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1807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Agregando etiquetas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19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69016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En nuestra experiencia, en este punto algunos participantes comienzan a confundir los nombres de dispositivos y aplicaciones.</a:t>
            </a:r>
          </a:p>
          <a:p>
            <a:endParaRPr lang="es-AR" dirty="0"/>
          </a:p>
          <a:p>
            <a:r>
              <a:rPr lang="es-AR" dirty="0"/>
              <a:t>Es importante detenerse en este punto y ayudarles a categorizar los términos.</a:t>
            </a:r>
          </a:p>
          <a:p>
            <a:endParaRPr lang="es-AR" dirty="0"/>
          </a:p>
          <a:p>
            <a:r>
              <a:rPr lang="es-AR" dirty="0"/>
              <a:t>Esta diapositiva aparece también el principio de la experiencia sobre la Ley de Boyle con Globilab bajo Windows</a:t>
            </a:r>
          </a:p>
          <a:p>
            <a:endParaRPr lang="es-AR" dirty="0"/>
          </a:p>
          <a:p>
            <a:r>
              <a:rPr lang="es-AR" dirty="0"/>
              <a:t>La aplicación Globilab para Android está disponible solamente en Inglés. Su contraparte para Windows es multilingüe e incluye al Castellano.</a:t>
            </a:r>
          </a:p>
          <a:p>
            <a:endParaRPr lang="es-AR" dirty="0"/>
          </a:p>
          <a:p>
            <a:r>
              <a:rPr lang="es-AR" dirty="0"/>
              <a:t>Si bien en Argentina se utilizará de manera oficial fundamentalmente la versión Windows de Globilab, creemos que es importante aprovechar la oportunidad Globilab para Android ofrece para hacer que </a:t>
            </a:r>
            <a:r>
              <a:rPr lang="es-AR" b="1" dirty="0"/>
              <a:t>nuestras actividades experimentales se desarrollen en los omnipresentes teléfonos celulares y no compitiendo con ellos</a:t>
            </a:r>
            <a:r>
              <a:rPr lang="es-AR" dirty="0"/>
              <a:t>. Por eso incluimos esta sección </a:t>
            </a:r>
            <a:r>
              <a:rPr lang="es-AR" dirty="0">
                <a:sym typeface="Wingdings" panose="05000000000000000000" pitchFamily="2" charset="2"/>
              </a:rPr>
              <a:t></a:t>
            </a:r>
          </a:p>
          <a:p>
            <a:endParaRPr lang="es-AR" dirty="0">
              <a:sym typeface="Wingdings" panose="05000000000000000000" pitchFamily="2" charset="2"/>
            </a:endParaRPr>
          </a:p>
          <a:p>
            <a:r>
              <a:rPr lang="es-AR" dirty="0">
                <a:sym typeface="Wingdings" panose="05000000000000000000" pitchFamily="2" charset="2"/>
              </a:rPr>
              <a:t>Otra ventaja importante de la mayoría de contar con la opción de Android es que estos dispositivos son más portátiles, más estables y más difíciles de olvidar en casa  que sus contrapartidas en versión Net o Notebook</a:t>
            </a:r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68901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Editando etiquetas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20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01855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8C7C-441B-419D-A3A2-36DB33C1D668}" type="slidenum">
              <a:rPr lang="es-AR" smtClean="0"/>
              <a:t>21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13359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dirty="0"/>
              <a:t>Marcando un punto de interés: el mínimo, la humedad relativa del ambiente antes de recibir el aliento</a:t>
            </a:r>
          </a:p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22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73586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dirty="0"/>
              <a:t>Marcando otro punto de interés: el máximo, la humedad relativa al cabo de la </a:t>
            </a:r>
            <a:r>
              <a:rPr lang="es-AR" dirty="0" err="1"/>
              <a:t>exalación</a:t>
            </a:r>
            <a:endParaRPr lang="es-AR" dirty="0"/>
          </a:p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23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519066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Moviendo las etiquetas a un lugar más cómodo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24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800202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dirty="0"/>
              <a:t>Moviendo las etiquetas</a:t>
            </a:r>
          </a:p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25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907307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dirty="0"/>
              <a:t>Moviendo las etiquetas</a:t>
            </a:r>
          </a:p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26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619507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Agregando una foto a la etiqueta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27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098096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/>
              <a:t>Adding a picture to the label</a:t>
            </a:r>
          </a:p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28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00838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dirty="0"/>
              <a:t>Agregando una foto a la etiqueta</a:t>
            </a:r>
          </a:p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29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24533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Video del popular canal </a:t>
            </a:r>
            <a:r>
              <a:rPr lang="es-AR" dirty="0" err="1"/>
              <a:t>SciShow</a:t>
            </a:r>
            <a:r>
              <a:rPr lang="es-AR" dirty="0"/>
              <a:t> (por ahora sólo está en inglés):</a:t>
            </a:r>
          </a:p>
          <a:p>
            <a:r>
              <a:rPr lang="es-AR" dirty="0"/>
              <a:t>https://youtu.be/VJKwMT1uz-c</a:t>
            </a:r>
          </a:p>
          <a:p>
            <a:endParaRPr lang="es-AR" dirty="0"/>
          </a:p>
          <a:p>
            <a:r>
              <a:rPr lang="es-AR" dirty="0"/>
              <a:t>El objetivo de este clip es introducir la actividad que sigue con una vista motivante del tema.</a:t>
            </a:r>
          </a:p>
          <a:p>
            <a:endParaRPr lang="es-AR" dirty="0"/>
          </a:p>
          <a:p>
            <a:r>
              <a:rPr lang="es-AR" dirty="0"/>
              <a:t>Si no está seguro de contar con una buena conexión de internet, baje previamente una copia de este video (y después bórrelo)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787843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dirty="0"/>
              <a:t>Cambiando las propiedades del trazo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30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100783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dirty="0"/>
              <a:t>Cambiando las propiedades del trazo: puntos y líneas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31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939292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dirty="0"/>
              <a:t>Cambiando las propiedades del trazo: puntos y líneas</a:t>
            </a:r>
          </a:p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32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410489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dirty="0"/>
              <a:t>Cambiando las propiedades del trazo: color</a:t>
            </a:r>
          </a:p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33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948753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dirty="0"/>
              <a:t>Cambiando las propiedades del trazo: color</a:t>
            </a:r>
          </a:p>
          <a:p>
            <a:endParaRPr lang="es-AR" dirty="0"/>
          </a:p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34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493351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Una recapitulación pedagógica es muy importante en este momento para impedir que la atención de los participantes quede retenida por los aspectos técnicos del Globilab.</a:t>
            </a:r>
          </a:p>
          <a:p>
            <a:endParaRPr lang="es-AR" dirty="0"/>
          </a:p>
          <a:p>
            <a:r>
              <a:rPr lang="es-AR" dirty="0"/>
              <a:t>Deben recordar en todo momento que el objetivo central del Labdisc es el aprendizaje de las ciencias.</a:t>
            </a:r>
          </a:p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35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1507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Esta unidad debe abordarse solo después de que los participantes hayan trabajado ya con el Globilab y medido la humedad relativa ambiente.</a:t>
            </a:r>
          </a:p>
          <a:p>
            <a:endParaRPr lang="es-AR" dirty="0"/>
          </a:p>
          <a:p>
            <a:r>
              <a:rPr lang="es-AR" dirty="0"/>
              <a:t>El objetivo aquí es hacer un recorrido por lo que se requiere para trabajar cómodamente con Globilab bajo Android.</a:t>
            </a:r>
          </a:p>
          <a:p>
            <a:endParaRPr lang="es-AR" dirty="0"/>
          </a:p>
          <a:p>
            <a:r>
              <a:rPr lang="es-AR" dirty="0"/>
              <a:t>Es importante pedir a los participantes que abran el folleto “</a:t>
            </a:r>
            <a:r>
              <a:rPr lang="es-AR" dirty="0" err="1"/>
              <a:t>Getting</a:t>
            </a:r>
            <a:r>
              <a:rPr lang="es-AR" dirty="0"/>
              <a:t> </a:t>
            </a:r>
            <a:r>
              <a:rPr lang="es-AR" dirty="0" err="1"/>
              <a:t>to</a:t>
            </a:r>
            <a:r>
              <a:rPr lang="es-AR" dirty="0"/>
              <a:t> </a:t>
            </a:r>
            <a:r>
              <a:rPr lang="es-AR" dirty="0" err="1"/>
              <a:t>know</a:t>
            </a:r>
            <a:r>
              <a:rPr lang="es-AR" dirty="0"/>
              <a:t>” y encuentren allí lo que se muestra en pantalla, lo que debería hacer que se sientan cómodos al usarlo por su cuenta en el futuro. </a:t>
            </a:r>
          </a:p>
          <a:p>
            <a:endParaRPr lang="es-AR" baseline="0" dirty="0"/>
          </a:p>
          <a:p>
            <a:r>
              <a:rPr lang="es-AR" baseline="0" dirty="0"/>
              <a:t>Este manual se puede bajar desde http://www.globisens.net/sites/default/files/docs/guides/Getting%20Started/Getting_to_Know_The_Labdisc_Android.pdf</a:t>
            </a:r>
          </a:p>
          <a:p>
            <a:endParaRPr lang="es-AR" baseline="0" dirty="0"/>
          </a:p>
          <a:p>
            <a:r>
              <a:rPr lang="es-AR" baseline="0" dirty="0"/>
              <a:t>Es muy importante ir paso a pasa y pedir a los participantes que practiquen con el equipo y el software a medida que se desarrolle la presentación (de otra manera se va a aburrir).</a:t>
            </a:r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36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819899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37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176503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38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234364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39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2135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8C7C-441B-419D-A3A2-36DB33C1D668}" type="slidenum">
              <a:rPr lang="es-AR" smtClean="0"/>
              <a:t>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808295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40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36129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41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36037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Las planillas se ven o editan usando la aplicación nativa que tenga el dispositivo Android. Si no está instalada de antes, aparecerá un mensaje y  solicitud como esta en pantalla. Habrá que ir a Google Play y bajar la que más convenga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42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447165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43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405585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44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61739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45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641327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46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909127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47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466291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48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268720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49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12544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Haga notar a los participantes que hay 2 barras de herramientas, pero no describa el uso de cada una de sus entradas aún.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3116256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8C7C-441B-419D-A3A2-36DB33C1D668}" type="slidenum">
              <a:rPr lang="es-AR" smtClean="0"/>
              <a:t>50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585956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8C7C-441B-419D-A3A2-36DB33C1D668}" type="slidenum">
              <a:rPr lang="es-AR" smtClean="0"/>
              <a:t>51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9185389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8C7C-441B-419D-A3A2-36DB33C1D668}" type="slidenum">
              <a:rPr lang="es-AR" smtClean="0"/>
              <a:t>52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82353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8C7C-441B-419D-A3A2-36DB33C1D668}" type="slidenum">
              <a:rPr lang="es-AR" smtClean="0"/>
              <a:t>53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8330587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8C7C-441B-419D-A3A2-36DB33C1D668}" type="slidenum">
              <a:rPr lang="es-AR" smtClean="0"/>
              <a:t>54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4035434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8C7C-441B-419D-A3A2-36DB33C1D668}" type="slidenum">
              <a:rPr lang="es-AR" smtClean="0"/>
              <a:t>55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0206487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En la versión Android, actualmente la guía solo está disponible en Inglés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8C7C-441B-419D-A3A2-36DB33C1D668}" type="slidenum">
              <a:rPr lang="es-AR" smtClean="0"/>
              <a:t>56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6287366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8C7C-441B-419D-A3A2-36DB33C1D668}" type="slidenum">
              <a:rPr lang="es-AR" smtClean="0"/>
              <a:t>57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9584503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8C7C-441B-419D-A3A2-36DB33C1D668}" type="slidenum">
              <a:rPr lang="es-AR" smtClean="0"/>
              <a:t>58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44302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Conecte el Labdisc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6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46592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8C7C-441B-419D-A3A2-36DB33C1D668}" type="slidenum">
              <a:rPr lang="es-AR" smtClean="0"/>
              <a:t>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35860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Busque el  Labdisc al que se quiere conectar.</a:t>
            </a:r>
          </a:p>
          <a:p>
            <a:endParaRPr lang="es-AR" dirty="0"/>
          </a:p>
          <a:p>
            <a:r>
              <a:rPr lang="es-AR" dirty="0"/>
              <a:t>El número de identificación en el menú coincide con los 4 últimos dígitos de la etiqueta pegada en la parte inferior de cada aparato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8C7C-441B-419D-A3A2-36DB33C1D668}" type="slidenum">
              <a:rPr lang="es-AR" smtClean="0"/>
              <a:t>8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09946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8C7C-441B-419D-A3A2-36DB33C1D668}" type="slidenum">
              <a:rPr lang="es-AR" smtClean="0"/>
              <a:t>9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11964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F315-1232-456F-8F9D-9BEA6CA9FF1F}" type="datetimeFigureOut">
              <a:rPr lang="es-AR" smtClean="0"/>
              <a:pPr/>
              <a:t>9/5/2019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1570-241B-44A2-8FAE-22AC5CF081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F315-1232-456F-8F9D-9BEA6CA9FF1F}" type="datetimeFigureOut">
              <a:rPr lang="es-AR" smtClean="0"/>
              <a:pPr/>
              <a:t>9/5/2019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1570-241B-44A2-8FAE-22AC5CF081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F315-1232-456F-8F9D-9BEA6CA9FF1F}" type="datetimeFigureOut">
              <a:rPr lang="es-AR" smtClean="0"/>
              <a:pPr/>
              <a:t>9/5/2019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1570-241B-44A2-8FAE-22AC5CF081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F315-1232-456F-8F9D-9BEA6CA9FF1F}" type="datetimeFigureOut">
              <a:rPr lang="es-AR" smtClean="0"/>
              <a:pPr/>
              <a:t>9/5/2019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1570-241B-44A2-8FAE-22AC5CF081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F315-1232-456F-8F9D-9BEA6CA9FF1F}" type="datetimeFigureOut">
              <a:rPr lang="es-AR" smtClean="0"/>
              <a:pPr/>
              <a:t>9/5/2019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1570-241B-44A2-8FAE-22AC5CF081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F315-1232-456F-8F9D-9BEA6CA9FF1F}" type="datetimeFigureOut">
              <a:rPr lang="es-AR" smtClean="0"/>
              <a:pPr/>
              <a:t>9/5/2019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1570-241B-44A2-8FAE-22AC5CF081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F315-1232-456F-8F9D-9BEA6CA9FF1F}" type="datetimeFigureOut">
              <a:rPr lang="es-AR" smtClean="0"/>
              <a:pPr/>
              <a:t>9/5/2019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1570-241B-44A2-8FAE-22AC5CF081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F315-1232-456F-8F9D-9BEA6CA9FF1F}" type="datetimeFigureOut">
              <a:rPr lang="es-AR" smtClean="0"/>
              <a:pPr/>
              <a:t>9/5/2019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1570-241B-44A2-8FAE-22AC5CF081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F315-1232-456F-8F9D-9BEA6CA9FF1F}" type="datetimeFigureOut">
              <a:rPr lang="es-AR" smtClean="0"/>
              <a:pPr/>
              <a:t>9/5/2019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1570-241B-44A2-8FAE-22AC5CF081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F315-1232-456F-8F9D-9BEA6CA9FF1F}" type="datetimeFigureOut">
              <a:rPr lang="es-AR" smtClean="0"/>
              <a:pPr/>
              <a:t>9/5/2019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1570-241B-44A2-8FAE-22AC5CF081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F315-1232-456F-8F9D-9BEA6CA9FF1F}" type="datetimeFigureOut">
              <a:rPr lang="es-AR" smtClean="0"/>
              <a:pPr/>
              <a:t>9/5/2019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1570-241B-44A2-8FAE-22AC5CF081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6F315-1232-456F-8F9D-9BEA6CA9FF1F}" type="datetimeFigureOut">
              <a:rPr lang="es-AR" smtClean="0"/>
              <a:pPr/>
              <a:t>9/5/2019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31570-241B-44A2-8FAE-22AC5CF081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hyperlink" Target="https://youtu.be/VJKwMT1uz-c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33.png"/><Relationship Id="rId4" Type="http://schemas.openxmlformats.org/officeDocument/2006/relationships/hyperlink" Target="http://www.globisens.net/sites/default/files/docs/guides/Getting%20Started/Getting_to_Know_The_Labdisc_Android.pd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5" Type="http://schemas.openxmlformats.org/officeDocument/2006/relationships/image" Target="../media/image38.pn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5" Type="http://schemas.openxmlformats.org/officeDocument/2006/relationships/image" Target="../media/image43.png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4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5" Type="http://schemas.openxmlformats.org/officeDocument/2006/relationships/image" Target="../media/image46.png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5" Type="http://schemas.openxmlformats.org/officeDocument/2006/relationships/image" Target="../media/image47.png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5" Type="http://schemas.openxmlformats.org/officeDocument/2006/relationships/image" Target="../media/image48.png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5" Type="http://schemas.openxmlformats.org/officeDocument/2006/relationships/image" Target="../media/image49.png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5" Type="http://schemas.openxmlformats.org/officeDocument/2006/relationships/image" Target="../media/image50.png"/><Relationship Id="rId4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5" Type="http://schemas.openxmlformats.org/officeDocument/2006/relationships/image" Target="../media/image52.png"/><Relationship Id="rId4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ED12568-E18E-4E5E-BEF3-5415BF98A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66" y="2798405"/>
            <a:ext cx="8229600" cy="1143000"/>
          </a:xfrm>
        </p:spPr>
        <p:txBody>
          <a:bodyPr>
            <a:normAutofit/>
          </a:bodyPr>
          <a:lstStyle/>
          <a:p>
            <a:r>
              <a:rPr lang="es-AR" noProof="0" dirty="0">
                <a:solidFill>
                  <a:srgbClr val="B20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Conocer el Software Globilab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0003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en\Dropbox\Work\GS\Images\My\Globilab\Tablet\Screenshot_2015-02-15-07-53-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46" y="1268760"/>
            <a:ext cx="70104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מעוגל 7"/>
          <p:cNvSpPr/>
          <p:nvPr/>
        </p:nvSpPr>
        <p:spPr bwMode="auto">
          <a:xfrm>
            <a:off x="1341288" y="3316078"/>
            <a:ext cx="430494" cy="43339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pic>
        <p:nvPicPr>
          <p:cNvPr id="9" name="Picture 3" descr="C:\Users\Jen\Desktop\click-161564_64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7330">
            <a:off x="1949258" y="3209110"/>
            <a:ext cx="580504" cy="116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4C57111-CC0D-49E5-9C74-9C74EC663CEB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Preparación de la Experiencia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247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en\Dropbox\Work\GS\Images\My\Globilab\Tablet\Screenshot_2015-02-15-07-53-3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45" y="1268760"/>
            <a:ext cx="6924790" cy="432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D30A99D-D103-4294-B2D0-931A0E02FCED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Preparación de la Experiencia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0393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en\Dropbox\Work\GS\Images\My\Globilab\Tablet\Screenshot_2015-02-15-07-53-4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73" y="1268760"/>
            <a:ext cx="6904003" cy="431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 bwMode="auto">
          <a:xfrm>
            <a:off x="2953038" y="3991579"/>
            <a:ext cx="1368152" cy="42216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pic>
        <p:nvPicPr>
          <p:cNvPr id="7" name="Picture 3" descr="C:\Users\Jen\Desktop\click-161564_64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4186">
            <a:off x="4287268" y="4041167"/>
            <a:ext cx="734909" cy="14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B4EB95-1503-4821-AB28-129C86649784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Preparación de la Experiencia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521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en\Dropbox\Work\GS\Images\My\Globilab\Tablet\Screenshot_2015-02-15-07-53-4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214" y="1268760"/>
            <a:ext cx="7170146" cy="448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 bwMode="auto">
          <a:xfrm>
            <a:off x="5062147" y="2123221"/>
            <a:ext cx="1584176" cy="46805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sp>
        <p:nvSpPr>
          <p:cNvPr id="7" name="מלבן מעוגל 6"/>
          <p:cNvSpPr/>
          <p:nvPr/>
        </p:nvSpPr>
        <p:spPr bwMode="auto">
          <a:xfrm>
            <a:off x="5188753" y="3254980"/>
            <a:ext cx="1584176" cy="129614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pic>
        <p:nvPicPr>
          <p:cNvPr id="8" name="Picture 3" descr="C:\Users\Jen\Desktop\click-161564_64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7330">
            <a:off x="7346366" y="3956855"/>
            <a:ext cx="734909" cy="14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מחבר מעוקל 2"/>
          <p:cNvCxnSpPr/>
          <p:nvPr/>
        </p:nvCxnSpPr>
        <p:spPr bwMode="auto">
          <a:xfrm rot="5400000" flipH="1" flipV="1">
            <a:off x="7609393" y="4188312"/>
            <a:ext cx="588753" cy="136871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1F99B1B2-87E1-414F-80ED-E44F83351B0E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Preparación de la Experiencia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36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en\Dropbox\Work\GS\Images\My\Globilab\Tablet\Screenshot_2015-02-15-08-00-5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587" y="1268760"/>
            <a:ext cx="6895775" cy="430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לבן מעוגל 6"/>
          <p:cNvSpPr/>
          <p:nvPr/>
        </p:nvSpPr>
        <p:spPr bwMode="auto">
          <a:xfrm>
            <a:off x="5283487" y="3423690"/>
            <a:ext cx="1584176" cy="64807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pic>
        <p:nvPicPr>
          <p:cNvPr id="9" name="Picture 3" descr="C:\Users\Jen\Desktop\click-161564_64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0426">
            <a:off x="7620456" y="3738208"/>
            <a:ext cx="734909" cy="14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302FB13-0EF3-480E-A496-99A5ED721FDC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Preparación de la Experiencia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311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n\Dropbox\Work\GS\Images\My\Labdisc\IMG_20150215_0813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20" y="1470718"/>
            <a:ext cx="5338109" cy="4001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0B67F9F-2A95-4810-981D-479BEE26F2A6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Preparación de la Experiencia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3747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en\Dropbox\Work\GS\Images\My\Globilab\Tablet\Screenshot_2015-02-15-07-53-0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"/>
          <a:stretch/>
        </p:blipFill>
        <p:spPr bwMode="auto">
          <a:xfrm>
            <a:off x="1295739" y="1268760"/>
            <a:ext cx="7299471" cy="443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מעוגל 4"/>
          <p:cNvSpPr/>
          <p:nvPr/>
        </p:nvSpPr>
        <p:spPr bwMode="auto">
          <a:xfrm>
            <a:off x="1339252" y="3678662"/>
            <a:ext cx="554416" cy="52562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pic>
        <p:nvPicPr>
          <p:cNvPr id="8" name="Picture 3" descr="C:\Users\Jen\Desktop\click-161564_64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7330">
            <a:off x="2130363" y="3608232"/>
            <a:ext cx="596050" cy="119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2A9506-567A-4B07-8220-E5188469D181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Ejecución de la Experiencia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593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en\Dropbox\Work\GS\Images\Screen Shots\Globilab\Android\Screenshot_2015-04-15-15-10-5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0"/>
          <a:stretch/>
        </p:blipFill>
        <p:spPr bwMode="auto">
          <a:xfrm>
            <a:off x="1356240" y="1153551"/>
            <a:ext cx="7178470" cy="436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770C7462-E73B-43C5-8EAE-335D4605E504}"/>
              </a:ext>
            </a:extLst>
          </p:cNvPr>
          <p:cNvGrpSpPr/>
          <p:nvPr/>
        </p:nvGrpSpPr>
        <p:grpSpPr>
          <a:xfrm>
            <a:off x="1356240" y="3559125"/>
            <a:ext cx="1892839" cy="914791"/>
            <a:chOff x="126592" y="4324160"/>
            <a:chExt cx="2013707" cy="1007886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5CF9A7BA-317F-4B76-BBD7-DD06A04970D4}"/>
                </a:ext>
              </a:extLst>
            </p:cNvPr>
            <p:cNvGrpSpPr/>
            <p:nvPr/>
          </p:nvGrpSpPr>
          <p:grpSpPr>
            <a:xfrm>
              <a:off x="126592" y="4324160"/>
              <a:ext cx="683576" cy="648072"/>
              <a:chOff x="126592" y="4324160"/>
              <a:chExt cx="683576" cy="648072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867" y="4365104"/>
                <a:ext cx="588709" cy="545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מלבן מעוגל 6"/>
              <p:cNvSpPr/>
              <p:nvPr/>
            </p:nvSpPr>
            <p:spPr bwMode="auto">
              <a:xfrm>
                <a:off x="126592" y="4324160"/>
                <a:ext cx="683576" cy="648072"/>
              </a:xfrm>
              <a:prstGeom prst="round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AR" sz="2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חרמון" charset="0"/>
                  <a:ea typeface="חרמון" charset="0"/>
                  <a:cs typeface="חרמון" charset="0"/>
                </a:endParaRPr>
              </a:p>
            </p:txBody>
          </p:sp>
        </p:grpSp>
        <p:pic>
          <p:nvPicPr>
            <p:cNvPr id="12291" name="Picture 3" descr="C:\Users\Jen\Desktop\click-161564_640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17330">
              <a:off x="1037936" y="4229683"/>
              <a:ext cx="734909" cy="1469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95C6E464-4486-46A3-A439-239BF0F04EA8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Ejecución de la Experiencia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9693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Jen\Dropbox\Work\GS\Images\Screen Shots\Globilab\Android\Screenshot_2015-04-15-15-10-5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0"/>
          <a:stretch/>
        </p:blipFill>
        <p:spPr bwMode="auto">
          <a:xfrm>
            <a:off x="1429828" y="1268760"/>
            <a:ext cx="7031294" cy="427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http://pixabay.com/static/uploads/photo/2013/07/13/13/48/zoom-161560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14179">
            <a:off x="5105941" y="2678552"/>
            <a:ext cx="1193755" cy="158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5096D2B-6953-4842-A2E9-42A6B8415AEF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Análisis de los datos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6390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Jen\Dropbox\Work\GS\Images\Screen Shots\Globilab\Android\Screenshot_2015-04-15-15-10-51.png">
            <a:extLst>
              <a:ext uri="{FF2B5EF4-FFF2-40B4-BE49-F238E27FC236}">
                <a16:creationId xmlns:a16="http://schemas.microsoft.com/office/drawing/2014/main" id="{CAEA3288-93A2-4FC0-9691-C66B17204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0"/>
          <a:stretch/>
        </p:blipFill>
        <p:spPr bwMode="auto">
          <a:xfrm>
            <a:off x="1429828" y="1268760"/>
            <a:ext cx="7031294" cy="427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Jen\Desktop\click-161564_64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7330">
            <a:off x="6101394" y="3102714"/>
            <a:ext cx="734909" cy="14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736867B-38BC-4760-8180-137C7F66C2ED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Análisis de los datos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055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37" y="1481137"/>
            <a:ext cx="5648325" cy="38957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3857D49-FE25-4B09-9ED0-40E9F83DC89C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para Android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8558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en\Dropbox\Work\GS\Images\Screen Shots\Globilab\Android\Screenshot_2015-04-15-15-11-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47" y="1268760"/>
            <a:ext cx="7000978" cy="437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Jen\Desktop\click-161564_64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7330">
            <a:off x="4931859" y="2019850"/>
            <a:ext cx="734909" cy="14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35EB9FB-818A-4D3B-9359-60F62CAF65EB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Análisis de los datos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063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en\Dropbox\Work\GS\Images\Screen Shots\Globilab\Android\Screenshot_2015-04-15-15-11-5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63" y="1268760"/>
            <a:ext cx="7145472" cy="446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מעוגל 4"/>
          <p:cNvSpPr/>
          <p:nvPr/>
        </p:nvSpPr>
        <p:spPr bwMode="auto">
          <a:xfrm>
            <a:off x="3130648" y="2537520"/>
            <a:ext cx="1143404" cy="285851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0E6A79-A9EB-46B2-A8EA-85061CE4FAE9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Análisis de los datos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968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en\Dropbox\Work\GS\Images\Screen Shots\Globilab\Android\Screenshot_2015-04-15-15-12-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87" y="1433702"/>
            <a:ext cx="6916762" cy="432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Jen\Desktop\click-161564_64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7330">
            <a:off x="2595730" y="4292589"/>
            <a:ext cx="734909" cy="14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מעוגל 7"/>
          <p:cNvSpPr/>
          <p:nvPr/>
        </p:nvSpPr>
        <p:spPr bwMode="auto">
          <a:xfrm>
            <a:off x="3976860" y="2473540"/>
            <a:ext cx="2232248" cy="126089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3B6B981-0196-4B19-8323-031909F690CB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Análisis de los datos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479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Jen\Dropbox\Work\GS\Images\Screen Shots\Globilab\Android\Screenshot_2015-04-15-15-13-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20" y="1268760"/>
            <a:ext cx="6975169" cy="435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Jen\Desktop\click-161564_64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7330">
            <a:off x="3335451" y="1642405"/>
            <a:ext cx="734909" cy="14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מעוגל 7"/>
          <p:cNvSpPr/>
          <p:nvPr/>
        </p:nvSpPr>
        <p:spPr bwMode="auto">
          <a:xfrm>
            <a:off x="4151401" y="2537520"/>
            <a:ext cx="2232248" cy="126089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1B56B70-C0B7-4B28-BC7B-9B08662DB563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Análisis de los datos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935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en\Dropbox\Work\GS\Images\Screen Shots\Globilab\Android\Screenshot_2015-04-15-15-13-3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94" y="1330921"/>
            <a:ext cx="6935555" cy="433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מעוגל 4"/>
          <p:cNvSpPr/>
          <p:nvPr/>
        </p:nvSpPr>
        <p:spPr bwMode="auto">
          <a:xfrm>
            <a:off x="2715160" y="2411040"/>
            <a:ext cx="1329410" cy="720081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pic>
        <p:nvPicPr>
          <p:cNvPr id="6" name="Picture 3" descr="C:\Users\Jen\Desktop\click-161564_64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7330">
            <a:off x="4016598" y="2163887"/>
            <a:ext cx="734909" cy="14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מחבר מעוקל 6"/>
          <p:cNvCxnSpPr/>
          <p:nvPr/>
        </p:nvCxnSpPr>
        <p:spPr bwMode="auto">
          <a:xfrm rot="16200000" flipV="1">
            <a:off x="3983534" y="2082103"/>
            <a:ext cx="864095" cy="637586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48E2C65B-312B-4893-BFE2-1CABE8519B08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Análisis de los datos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48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Jen\Dropbox\Work\GS\Images\Screen Shots\Globilab\Android\Screenshot_2015-04-15-15-13-3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88" y="1354421"/>
            <a:ext cx="6869072" cy="42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 bwMode="auto">
          <a:xfrm>
            <a:off x="3264692" y="1949090"/>
            <a:ext cx="934297" cy="384711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pic>
        <p:nvPicPr>
          <p:cNvPr id="7" name="Picture 3" descr="C:\Users\Jen\Desktop\click-161564_64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7330">
            <a:off x="4866275" y="2550073"/>
            <a:ext cx="734909" cy="14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מחבר מעוקל 7"/>
          <p:cNvCxnSpPr/>
          <p:nvPr/>
        </p:nvCxnSpPr>
        <p:spPr bwMode="auto">
          <a:xfrm flipV="1">
            <a:off x="5664163" y="2852933"/>
            <a:ext cx="1370645" cy="432048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7E5527CD-FEB9-4F30-8355-1477D671C220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Análisis de los datos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909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Jen\Dropbox\Work\GS\Images\Screen Shots\Globilab\Android\Screenshot_2015-04-15-15-13-4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69" y="1268760"/>
            <a:ext cx="6895218" cy="430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מעוגל 3"/>
          <p:cNvSpPr/>
          <p:nvPr/>
        </p:nvSpPr>
        <p:spPr bwMode="auto">
          <a:xfrm>
            <a:off x="4211958" y="2189619"/>
            <a:ext cx="1889624" cy="180552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pic>
        <p:nvPicPr>
          <p:cNvPr id="9" name="Picture 3" descr="C:\Users\Jen\Desktop\click-161564_64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7330">
            <a:off x="5521635" y="2040130"/>
            <a:ext cx="734909" cy="14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E62458B-59AF-444D-AA79-B47556C54CC0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Análisis de los datos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360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en\Desktop\click-161564_64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7330">
            <a:off x="6605450" y="2429484"/>
            <a:ext cx="734909" cy="14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Jen\Dropbox\Work\GS\Images\Screen Shots\Globilab\Android\Screenshot_2015-04-15-15-14-2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10" y="1268760"/>
            <a:ext cx="6939493" cy="433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לבן מעוגל 6"/>
          <p:cNvSpPr/>
          <p:nvPr/>
        </p:nvSpPr>
        <p:spPr bwMode="auto">
          <a:xfrm>
            <a:off x="3224252" y="3200826"/>
            <a:ext cx="2384257" cy="385199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pic>
        <p:nvPicPr>
          <p:cNvPr id="8" name="Picture 3" descr="C:\Users\Jen\Desktop\click-161564_64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7330">
            <a:off x="4767307" y="2752494"/>
            <a:ext cx="734909" cy="14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022EA87-47C0-4993-B45E-BDAB36F452E5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Análisis de los datos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7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Jen\Dropbox\Work\GS\Images\Screen Shots\Globilab\Android\Screenshot_2015-04-15-15-14-3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476" y="1268760"/>
            <a:ext cx="6976259" cy="436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Jen\Desktop\click-161564_64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7330">
            <a:off x="6134538" y="3424485"/>
            <a:ext cx="734909" cy="14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A435E3F-F1DD-4D55-85E1-5CEBEF5EC7DE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Análisis de los datos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245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Jen\Dropbox\Work\GS\Images\Screen Shots\Globilab\Android\Screenshot_2015-04-15-15-15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45" y="1268760"/>
            <a:ext cx="6756082" cy="422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Jen\Dropbox\Work\GS\Images\Screen Shots\Globilab\Android\Screenshot_2015-04-15-15-15-2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9" t="18388" r="32833" b="43400"/>
          <a:stretch/>
        </p:blipFill>
        <p:spPr bwMode="auto">
          <a:xfrm>
            <a:off x="4733164" y="1751359"/>
            <a:ext cx="3744416" cy="4157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44DDE6-8CAC-4268-9964-A6C3B7976578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Análisis de los datos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733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8" y="1124744"/>
            <a:ext cx="864096" cy="106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33250"/>
            <a:ext cx="6200775" cy="378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CE10493-0A50-48D5-8E16-FCD63A19DD02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Humedad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562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Jen\Dropbox\Work\GS\Images\Screen Shots\Globilab\Android\Screenshot_2015-04-15-16-22-2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14" y="1268760"/>
            <a:ext cx="6956239" cy="434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Jen\Desktop\click-161564_64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7115">
            <a:off x="6926410" y="2174385"/>
            <a:ext cx="734909" cy="14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1CEC73-3EF2-4A45-820D-E07F1502066C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Análisis de los datos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414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Jen\Dropbox\Work\GS\Images\Screen Shots\Globilab\Android\Screenshot_2015-04-15-16-22-3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85" y="1331522"/>
            <a:ext cx="6770730" cy="423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Jen\Desktop\click-161564_64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1162">
            <a:off x="4730071" y="3352051"/>
            <a:ext cx="734909" cy="14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6A5593C-F02A-44B9-B85C-97DB4334E860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Análisis de los datos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384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Jen\Dropbox\Work\GS\Images\Screen Shots\Globilab\Android\Screenshot_2015-04-15-16-22-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55" y="1268760"/>
            <a:ext cx="6995816" cy="437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מעוגל 3"/>
          <p:cNvSpPr/>
          <p:nvPr/>
        </p:nvSpPr>
        <p:spPr bwMode="auto">
          <a:xfrm>
            <a:off x="2212943" y="3058231"/>
            <a:ext cx="576064" cy="187220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8D53809-DD28-4391-916B-F71E5F2A7628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Análisis de los datos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368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Jen\Dropbox\Work\GS\Images\Screen Shots\Globilab\Android\Screenshot_2015-04-15-16-23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52" y="1268760"/>
            <a:ext cx="7053434" cy="440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Jen\Desktop\click-161564_64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1162">
            <a:off x="4885677" y="3715431"/>
            <a:ext cx="734909" cy="14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15BC14A-5903-4A4A-B5F4-F869B7EFFDF1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Análisis de los datos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13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Jen\Dropbox\Work\GS\Images\Screen Shots\Globilab\Android\Screenshot_2015-04-15-16-23-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68" y="1268760"/>
            <a:ext cx="7084014" cy="442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24F3B74-1B67-4246-87B6-7D6EA0FB3267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Análisis de los datos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09192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899592" y="1628799"/>
            <a:ext cx="744255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dirty="0">
                <a:solidFill>
                  <a:srgbClr val="C00000"/>
                </a:solidFill>
              </a:rPr>
              <a:t>La humedad relativa ambiente aumentó del 60% al 96.6%</a:t>
            </a:r>
          </a:p>
          <a:p>
            <a:pPr algn="ctr"/>
            <a:r>
              <a:rPr lang="es-AR" sz="2400" dirty="0">
                <a:solidFill>
                  <a:srgbClr val="C00000"/>
                </a:solidFill>
              </a:rPr>
              <a:t>en menos de 9 segundos</a:t>
            </a:r>
          </a:p>
          <a:p>
            <a:pPr algn="ctr"/>
            <a:endParaRPr lang="es-AR" sz="2000" dirty="0"/>
          </a:p>
          <a:p>
            <a:pPr algn="ctr"/>
            <a:endParaRPr lang="es-AR" sz="2000" dirty="0"/>
          </a:p>
          <a:p>
            <a:pPr algn="ctr">
              <a:lnSpc>
                <a:spcPct val="150000"/>
              </a:lnSpc>
            </a:pPr>
            <a:r>
              <a:rPr lang="es-AR" sz="2400" dirty="0">
                <a:solidFill>
                  <a:srgbClr val="C00000"/>
                </a:solidFill>
              </a:rPr>
              <a:t>¿Qué significa esto?</a:t>
            </a:r>
          </a:p>
          <a:p>
            <a:pPr algn="ctr">
              <a:lnSpc>
                <a:spcPct val="150000"/>
              </a:lnSpc>
            </a:pPr>
            <a:r>
              <a:rPr lang="es-AR" sz="2400" dirty="0">
                <a:solidFill>
                  <a:srgbClr val="C00000"/>
                </a:solidFill>
              </a:rPr>
              <a:t>¿Cuáles son los efectos de estos resultados? </a:t>
            </a:r>
          </a:p>
          <a:p>
            <a:pPr algn="ctr">
              <a:lnSpc>
                <a:spcPct val="150000"/>
              </a:lnSpc>
            </a:pPr>
            <a:r>
              <a:rPr lang="es-AR" sz="2400" dirty="0">
                <a:solidFill>
                  <a:srgbClr val="C00000"/>
                </a:solidFill>
              </a:rPr>
              <a:t>¿Podríamos hacer bajar la lectura de humedad más rápido? ¿Cómo?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AA1CCB-E47B-4689-A015-B7216D8EEF26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Análisis de los datos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786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ED12568-E18E-4E5E-BEF3-5415BF98A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30" y="1405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AR" noProof="0" dirty="0">
                <a:solidFill>
                  <a:srgbClr val="B20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barra de herramientas del</a:t>
            </a:r>
            <a:br>
              <a:rPr lang="es-AR" noProof="0" dirty="0">
                <a:solidFill>
                  <a:srgbClr val="B20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noProof="0" dirty="0">
                <a:solidFill>
                  <a:srgbClr val="B20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para Android</a:t>
            </a: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D9C1D7BD-252D-4310-AD4D-B6A728FF0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167" y="2910877"/>
            <a:ext cx="1921525" cy="247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57147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n\Dropbox\Work\GS\Images\My\Globilab\Tablet\Screenshot_2015-02-15-07-52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47564"/>
            <a:ext cx="9180512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 bwMode="auto">
          <a:xfrm>
            <a:off x="35496" y="1717591"/>
            <a:ext cx="648072" cy="4879761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1506" y="1844824"/>
            <a:ext cx="8232983" cy="46628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>
              <a:lnSpc>
                <a:spcPct val="150000"/>
              </a:lnSpc>
            </a:pPr>
            <a:r>
              <a:rPr lang="es-AR" sz="2200" dirty="0"/>
              <a:t>Abre un experimento guardado</a:t>
            </a:r>
          </a:p>
          <a:p>
            <a:pPr lvl="3">
              <a:lnSpc>
                <a:spcPct val="150000"/>
              </a:lnSpc>
            </a:pPr>
            <a:r>
              <a:rPr lang="es-AR" sz="2200" dirty="0"/>
              <a:t>Guarda un experimento</a:t>
            </a:r>
          </a:p>
          <a:p>
            <a:pPr lvl="3">
              <a:lnSpc>
                <a:spcPct val="150000"/>
              </a:lnSpc>
            </a:pPr>
            <a:r>
              <a:rPr lang="es-AR" sz="2200" dirty="0"/>
              <a:t>Exporta los datos a una planilla de cálculo</a:t>
            </a:r>
          </a:p>
          <a:p>
            <a:pPr lvl="3">
              <a:lnSpc>
                <a:spcPct val="150000"/>
              </a:lnSpc>
            </a:pPr>
            <a:r>
              <a:rPr lang="es-AR" sz="2200" dirty="0"/>
              <a:t>Resumen de los datos experimentales</a:t>
            </a:r>
          </a:p>
          <a:p>
            <a:pPr lvl="3">
              <a:lnSpc>
                <a:spcPct val="150000"/>
              </a:lnSpc>
            </a:pPr>
            <a:r>
              <a:rPr lang="es-AR" sz="2200" dirty="0"/>
              <a:t>Configuración de parámetros para un experimento</a:t>
            </a:r>
          </a:p>
          <a:p>
            <a:pPr lvl="3">
              <a:lnSpc>
                <a:spcPct val="150000"/>
              </a:lnSpc>
            </a:pPr>
            <a:r>
              <a:rPr lang="es-AR" sz="2200" dirty="0"/>
              <a:t>Ejecuta un experimento (comienza a grabar y graficar)</a:t>
            </a:r>
          </a:p>
          <a:p>
            <a:pPr lvl="3">
              <a:lnSpc>
                <a:spcPct val="150000"/>
              </a:lnSpc>
            </a:pPr>
            <a:r>
              <a:rPr lang="es-AR" sz="2200" dirty="0"/>
              <a:t>Baja un conjunto de datos experimentales del Labdisc</a:t>
            </a:r>
          </a:p>
          <a:p>
            <a:pPr lvl="3">
              <a:lnSpc>
                <a:spcPct val="150000"/>
              </a:lnSpc>
            </a:pPr>
            <a:r>
              <a:rPr lang="es-AR" sz="2200" dirty="0"/>
              <a:t>Funciones matemáticas de ajuste (modelización)</a:t>
            </a:r>
          </a:p>
          <a:p>
            <a:pPr lvl="3">
              <a:lnSpc>
                <a:spcPct val="150000"/>
              </a:lnSpc>
            </a:pPr>
            <a:r>
              <a:rPr lang="es-AR" sz="2200" dirty="0"/>
              <a:t>Abre Guías de Trabajos Prácticos (en PDF)</a:t>
            </a:r>
          </a:p>
        </p:txBody>
      </p:sp>
      <p:cxnSp>
        <p:nvCxnSpPr>
          <p:cNvPr id="7" name="מחבר מעוקל 6"/>
          <p:cNvCxnSpPr/>
          <p:nvPr/>
        </p:nvCxnSpPr>
        <p:spPr bwMode="auto">
          <a:xfrm>
            <a:off x="755576" y="1988840"/>
            <a:ext cx="1224136" cy="216024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מחבר מעוקל 8"/>
          <p:cNvCxnSpPr/>
          <p:nvPr/>
        </p:nvCxnSpPr>
        <p:spPr bwMode="auto">
          <a:xfrm>
            <a:off x="755576" y="2420888"/>
            <a:ext cx="1224136" cy="216024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מחבר מעוקל 9"/>
          <p:cNvCxnSpPr/>
          <p:nvPr/>
        </p:nvCxnSpPr>
        <p:spPr bwMode="auto">
          <a:xfrm>
            <a:off x="755576" y="2996952"/>
            <a:ext cx="1224136" cy="216024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מחבר מעוקל 10"/>
          <p:cNvCxnSpPr/>
          <p:nvPr/>
        </p:nvCxnSpPr>
        <p:spPr bwMode="auto">
          <a:xfrm>
            <a:off x="755576" y="3501008"/>
            <a:ext cx="1224136" cy="216024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מחבר מעוקל 11"/>
          <p:cNvCxnSpPr/>
          <p:nvPr/>
        </p:nvCxnSpPr>
        <p:spPr bwMode="auto">
          <a:xfrm>
            <a:off x="755576" y="4153315"/>
            <a:ext cx="1215752" cy="67773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מחבר מעוקל 13"/>
          <p:cNvCxnSpPr/>
          <p:nvPr/>
        </p:nvCxnSpPr>
        <p:spPr bwMode="auto">
          <a:xfrm>
            <a:off x="755576" y="4585363"/>
            <a:ext cx="1215752" cy="67773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מחבר מעוקל 14"/>
          <p:cNvCxnSpPr/>
          <p:nvPr/>
        </p:nvCxnSpPr>
        <p:spPr bwMode="auto">
          <a:xfrm>
            <a:off x="755576" y="5161427"/>
            <a:ext cx="1215752" cy="12700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מחבר מעוקל 16"/>
          <p:cNvCxnSpPr/>
          <p:nvPr/>
        </p:nvCxnSpPr>
        <p:spPr bwMode="auto">
          <a:xfrm>
            <a:off x="755576" y="5661248"/>
            <a:ext cx="1215752" cy="12700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מחבר מעוקל 17"/>
          <p:cNvCxnSpPr/>
          <p:nvPr/>
        </p:nvCxnSpPr>
        <p:spPr bwMode="auto">
          <a:xfrm>
            <a:off x="755576" y="6165304"/>
            <a:ext cx="1215752" cy="12700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C270FA2F-DC71-4F2B-B866-3D188FDB2340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Barra de menú izquierda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156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n\Dropbox\Work\GS\Images\My\Globilab\Tablet\Screenshot_2015-02-15-07-52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47564"/>
            <a:ext cx="9180512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1343959"/>
            <a:ext cx="4032448" cy="551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מחבר מעוקל 6"/>
          <p:cNvCxnSpPr/>
          <p:nvPr/>
        </p:nvCxnSpPr>
        <p:spPr bwMode="auto">
          <a:xfrm flipV="1">
            <a:off x="755576" y="1717591"/>
            <a:ext cx="1872208" cy="271249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מלבן מעוגל 5"/>
          <p:cNvSpPr/>
          <p:nvPr/>
        </p:nvSpPr>
        <p:spPr bwMode="auto">
          <a:xfrm>
            <a:off x="2635880" y="1501567"/>
            <a:ext cx="1864114" cy="43204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sp>
        <p:nvSpPr>
          <p:cNvPr id="8" name="מלבן מעוגל 7"/>
          <p:cNvSpPr/>
          <p:nvPr/>
        </p:nvSpPr>
        <p:spPr bwMode="auto">
          <a:xfrm>
            <a:off x="3960476" y="6081421"/>
            <a:ext cx="1140088" cy="36004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B3CA42-28BF-40A0-890D-16F9FA25DAD5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Barra de menú izquierda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285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n\Dropbox\Work\GS\Images\My\Globilab\Tablet\Screenshot_2015-02-15-07-52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47564"/>
            <a:ext cx="9180512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408" y="2109888"/>
            <a:ext cx="4938880" cy="411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מחבר מעוקל 6"/>
          <p:cNvCxnSpPr/>
          <p:nvPr/>
        </p:nvCxnSpPr>
        <p:spPr bwMode="auto">
          <a:xfrm>
            <a:off x="755576" y="1988841"/>
            <a:ext cx="1584176" cy="504055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מלבן מעוגל 5"/>
          <p:cNvSpPr/>
          <p:nvPr/>
        </p:nvSpPr>
        <p:spPr bwMode="auto">
          <a:xfrm>
            <a:off x="2339752" y="2276872"/>
            <a:ext cx="1864114" cy="43204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sp>
        <p:nvSpPr>
          <p:cNvPr id="8" name="מלבן מעוגל 7"/>
          <p:cNvSpPr/>
          <p:nvPr/>
        </p:nvSpPr>
        <p:spPr bwMode="auto">
          <a:xfrm>
            <a:off x="3823694" y="5675135"/>
            <a:ext cx="1708159" cy="36004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8DF5BB-6136-45AF-8E3F-514B6A36C292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Barra de menú izquierda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913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43DB95B9-A20B-4494-9150-C5826960C5FD}"/>
              </a:ext>
            </a:extLst>
          </p:cNvPr>
          <p:cNvGrpSpPr/>
          <p:nvPr/>
        </p:nvGrpSpPr>
        <p:grpSpPr>
          <a:xfrm>
            <a:off x="1646345" y="2160152"/>
            <a:ext cx="5712141" cy="3570088"/>
            <a:chOff x="158487" y="2160152"/>
            <a:chExt cx="7200000" cy="4500000"/>
          </a:xfrm>
        </p:grpSpPr>
        <p:pic>
          <p:nvPicPr>
            <p:cNvPr id="2050" name="Picture 2" descr="C:\Users\Jen\Dropbox\Work\GS\Images\My\Globilab\Tablet\Screenshot_2015-02-15-07-52-1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87" y="2160152"/>
              <a:ext cx="7200000" cy="45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מלבן מעוגל 7"/>
            <p:cNvSpPr/>
            <p:nvPr/>
          </p:nvSpPr>
          <p:spPr bwMode="auto">
            <a:xfrm>
              <a:off x="4471160" y="2204864"/>
              <a:ext cx="2879520" cy="432048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חרמון" charset="0"/>
                <a:ea typeface="חרמון" charset="0"/>
                <a:cs typeface="חרמון" charset="0"/>
              </a:endParaRPr>
            </a:p>
          </p:txBody>
        </p:sp>
      </p:grpSp>
      <p:pic>
        <p:nvPicPr>
          <p:cNvPr id="11" name="Picture 2" descr="C:\Users\Jen\Dropbox\Work\GS\Images\My\Globilab\Tablet\Screenshot_2015-02-15-07-52-14.png">
            <a:extLst>
              <a:ext uri="{FF2B5EF4-FFF2-40B4-BE49-F238E27FC236}">
                <a16:creationId xmlns:a16="http://schemas.microsoft.com/office/drawing/2014/main" id="{2280FA0F-2B76-429B-AC37-5DE6DD555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6" r="-1" b="88926"/>
          <a:stretch/>
        </p:blipFill>
        <p:spPr bwMode="auto">
          <a:xfrm>
            <a:off x="3080104" y="1124743"/>
            <a:ext cx="5953617" cy="1008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BA0F36E5-B3B9-496C-BA17-1A1A0BBEC43C}"/>
              </a:ext>
            </a:extLst>
          </p:cNvPr>
          <p:cNvGrpSpPr/>
          <p:nvPr/>
        </p:nvGrpSpPr>
        <p:grpSpPr>
          <a:xfrm>
            <a:off x="2730652" y="1412774"/>
            <a:ext cx="1913356" cy="1353987"/>
            <a:chOff x="2730652" y="1412774"/>
            <a:chExt cx="1913356" cy="1353987"/>
          </a:xfrm>
        </p:grpSpPr>
        <p:sp>
          <p:nvSpPr>
            <p:cNvPr id="7" name="מלבן מעוגל 6"/>
            <p:cNvSpPr/>
            <p:nvPr/>
          </p:nvSpPr>
          <p:spPr bwMode="auto">
            <a:xfrm>
              <a:off x="3923928" y="1412774"/>
              <a:ext cx="720080" cy="576065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חרמון" charset="0"/>
                <a:ea typeface="חרמון" charset="0"/>
                <a:cs typeface="חרמון" charset="0"/>
              </a:endParaRPr>
            </a:p>
          </p:txBody>
        </p:sp>
        <p:pic>
          <p:nvPicPr>
            <p:cNvPr id="10" name="Picture 3" descr="C:\Users\Jen\Desktop\click-161564_640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00442">
              <a:off x="3098106" y="1664398"/>
              <a:ext cx="734909" cy="1469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63E75FD5-B2F2-4085-A92A-3509178D4FCC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2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מחבר מעוקל 6"/>
          <p:cNvCxnSpPr/>
          <p:nvPr/>
        </p:nvCxnSpPr>
        <p:spPr bwMode="auto">
          <a:xfrm>
            <a:off x="755576" y="2492896"/>
            <a:ext cx="1224136" cy="216024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מלבן מעוגל 8"/>
          <p:cNvSpPr/>
          <p:nvPr/>
        </p:nvSpPr>
        <p:spPr bwMode="auto">
          <a:xfrm>
            <a:off x="1925120" y="3596084"/>
            <a:ext cx="2804857" cy="43204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pic>
        <p:nvPicPr>
          <p:cNvPr id="16386" name="Picture 2" descr="C:\Users\Jen\Dropbox\Work\GS\Images\Screen Shots\Globilab\Android\Screenshot_2015-04-15-15-15-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" y="1195994"/>
            <a:ext cx="9000000" cy="56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מעוגל 9"/>
          <p:cNvSpPr/>
          <p:nvPr/>
        </p:nvSpPr>
        <p:spPr bwMode="auto">
          <a:xfrm>
            <a:off x="2627784" y="2525332"/>
            <a:ext cx="1864114" cy="43204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cxnSp>
        <p:nvCxnSpPr>
          <p:cNvPr id="11" name="מחבר מעוקל 10"/>
          <p:cNvCxnSpPr/>
          <p:nvPr/>
        </p:nvCxnSpPr>
        <p:spPr bwMode="auto">
          <a:xfrm flipV="1">
            <a:off x="755576" y="1916832"/>
            <a:ext cx="1872208" cy="576064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6837DD09-2301-4D52-9EFE-A5FA4F7891DD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Barra de menú izquierda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43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Jen\Dropbox\Work\GS\Images\Screen Shots\Globilab\Android\Screenshot_2015-04-15-15-16-2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9" y="1183359"/>
            <a:ext cx="9000000" cy="56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מחבר מעוקל 6"/>
          <p:cNvCxnSpPr/>
          <p:nvPr/>
        </p:nvCxnSpPr>
        <p:spPr bwMode="auto">
          <a:xfrm flipV="1">
            <a:off x="755576" y="1916832"/>
            <a:ext cx="1872207" cy="576064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מלבן מעוגל 9"/>
          <p:cNvSpPr/>
          <p:nvPr/>
        </p:nvSpPr>
        <p:spPr bwMode="auto">
          <a:xfrm>
            <a:off x="2627783" y="2525332"/>
            <a:ext cx="1979095" cy="43204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pic>
        <p:nvPicPr>
          <p:cNvPr id="11" name="Picture 3" descr="C:\Users\Jen\Desktop\click-161564_64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7330">
            <a:off x="6173402" y="2661462"/>
            <a:ext cx="734909" cy="14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075BD6A-0C41-49D2-8F3E-C8F007A20D12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Barra de menú izquierda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486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n\Dropbox\Work\GS\Images\My\Globilab\Tablet\Screenshot_2015-02-15-07-52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47564"/>
            <a:ext cx="9180512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מחבר מעוקל 6"/>
          <p:cNvCxnSpPr/>
          <p:nvPr/>
        </p:nvCxnSpPr>
        <p:spPr bwMode="auto">
          <a:xfrm>
            <a:off x="755576" y="2996952"/>
            <a:ext cx="1224136" cy="216024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162" y="2538413"/>
            <a:ext cx="5210175" cy="178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ACACF6-898A-44A4-960C-451E785B0D77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Barra de menú izquierda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73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Jen\Dropbox\Work\GS\Images\Screen Shots\Globilab\Android\Screenshot_2015-04-15-15-16-4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5" y="1172244"/>
            <a:ext cx="9000000" cy="56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מחבר מעוקל 6"/>
          <p:cNvCxnSpPr>
            <a:endCxn id="8" idx="1"/>
          </p:cNvCxnSpPr>
          <p:nvPr/>
        </p:nvCxnSpPr>
        <p:spPr bwMode="auto">
          <a:xfrm>
            <a:off x="755576" y="3501008"/>
            <a:ext cx="1080120" cy="180021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מלבן מעוגל 7"/>
          <p:cNvSpPr/>
          <p:nvPr/>
        </p:nvSpPr>
        <p:spPr bwMode="auto">
          <a:xfrm>
            <a:off x="1835696" y="2708921"/>
            <a:ext cx="5616624" cy="1944216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5390FA-D3A0-419B-9292-488BB7BDD685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Barra de menú izquierda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067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Jen\Dropbox\Work\GS\Images\Screen Shots\Globilab\Android\Screenshot_2015-04-15-15-17-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6" y="1197375"/>
            <a:ext cx="9000000" cy="56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מחבר מעוקל 6"/>
          <p:cNvCxnSpPr/>
          <p:nvPr/>
        </p:nvCxnSpPr>
        <p:spPr bwMode="auto">
          <a:xfrm flipV="1">
            <a:off x="755576" y="4869160"/>
            <a:ext cx="1543232" cy="360040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מלבן מעוגל 8"/>
          <p:cNvSpPr/>
          <p:nvPr/>
        </p:nvSpPr>
        <p:spPr bwMode="auto">
          <a:xfrm>
            <a:off x="2397082" y="6069545"/>
            <a:ext cx="4248472" cy="367879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AAB3AD5-96FA-4A07-B38B-B726C8D0FC82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Barra de menú izquierda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161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Jen\Dropbox\Work\GS\Images\Screen Shots\Globilab\Android\Screenshot_2015-04-15-15-17-2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0" y="1207869"/>
            <a:ext cx="9000000" cy="56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מעוגל 9"/>
          <p:cNvSpPr/>
          <p:nvPr/>
        </p:nvSpPr>
        <p:spPr bwMode="auto">
          <a:xfrm>
            <a:off x="1331640" y="5733256"/>
            <a:ext cx="576064" cy="459051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sp>
        <p:nvSpPr>
          <p:cNvPr id="11" name="מלבן מעוגל 10"/>
          <p:cNvSpPr/>
          <p:nvPr/>
        </p:nvSpPr>
        <p:spPr bwMode="auto">
          <a:xfrm>
            <a:off x="2195736" y="2204864"/>
            <a:ext cx="576064" cy="471291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cxnSp>
        <p:nvCxnSpPr>
          <p:cNvPr id="15" name="מחבר מעוקל 14"/>
          <p:cNvCxnSpPr/>
          <p:nvPr/>
        </p:nvCxnSpPr>
        <p:spPr bwMode="auto">
          <a:xfrm flipV="1">
            <a:off x="755577" y="4437112"/>
            <a:ext cx="1872209" cy="129614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8A42EBF2-5523-4E28-9B0A-41FB351965BB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Barra de menú izquierda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970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Jen\Dropbox\Work\GS\Images\Screen Shots\Globilab\Android\Screenshot_2015-04-15-15-17-3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5" y="1208327"/>
            <a:ext cx="9000000" cy="56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לבן מעוגל 8"/>
          <p:cNvSpPr/>
          <p:nvPr/>
        </p:nvSpPr>
        <p:spPr bwMode="auto">
          <a:xfrm>
            <a:off x="1907704" y="4257471"/>
            <a:ext cx="1584176" cy="459051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A06284-FBE6-4ECB-880F-8892CA91EF9D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Barra de menú izquierda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20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n\Dropbox\Work\GS\Images\My\Globilab\Tablet\Screenshot_2015-02-15-07-52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47564"/>
            <a:ext cx="9180512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מחבר מעוקל 6"/>
          <p:cNvCxnSpPr/>
          <p:nvPr/>
        </p:nvCxnSpPr>
        <p:spPr bwMode="auto">
          <a:xfrm flipV="1">
            <a:off x="755576" y="5517232"/>
            <a:ext cx="1008112" cy="792088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91403"/>
            <a:ext cx="3891707" cy="5062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1C3DC43-6212-46E6-9F47-8604BE7B94B5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Barra de menú izquierda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05526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n\Dropbox\Work\GS\Images\My\Globilab\Tablet\Screenshot_2015-02-15-07-52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47564"/>
            <a:ext cx="9180512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מחבר מעוקל 8"/>
          <p:cNvCxnSpPr/>
          <p:nvPr/>
        </p:nvCxnSpPr>
        <p:spPr bwMode="auto">
          <a:xfrm flipV="1">
            <a:off x="755576" y="5517232"/>
            <a:ext cx="1008112" cy="792088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35" y="2924944"/>
            <a:ext cx="5153025" cy="277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18EC214-3A98-49ED-9BDB-F7472438587F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Barra de menú izquierda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44523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64ACCF-7343-4D4F-A12D-78647A82B8C1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Barra de menú izquierda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66B9948-4187-458B-AA32-AA5A48681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301" y="1268760"/>
            <a:ext cx="5494347" cy="41011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331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n\Dropbox\Work\GS\Images\My\Globilab\Tablet\Screenshot_2015-02-15-07-52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68" y="1268760"/>
            <a:ext cx="6839712" cy="427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מעוגל 4"/>
          <p:cNvSpPr/>
          <p:nvPr/>
        </p:nvSpPr>
        <p:spPr bwMode="auto">
          <a:xfrm>
            <a:off x="5255546" y="1356960"/>
            <a:ext cx="3187426" cy="373366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sp>
        <p:nvSpPr>
          <p:cNvPr id="6" name="מלבן מעוגל 5"/>
          <p:cNvSpPr/>
          <p:nvPr/>
        </p:nvSpPr>
        <p:spPr bwMode="auto">
          <a:xfrm>
            <a:off x="1629040" y="1652382"/>
            <a:ext cx="490493" cy="3693245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34C638-0F2E-4202-89C8-EB81277161E3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24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en\Dropbox\Work\GS\Images\My\Globilab\Tablet\Screenshot_2015-02-15-07-52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47564"/>
            <a:ext cx="9180512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 bwMode="auto">
          <a:xfrm>
            <a:off x="5436096" y="1255112"/>
            <a:ext cx="3688394" cy="47299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5793505-7F1D-42D4-B108-B5EA517712E0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Barra de menú superior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569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en\Dropbox\Work\GS\Images\My\Globilab\Tablet\Screenshot_2015-02-15-07-52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47564"/>
            <a:ext cx="9180512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01273"/>
            <a:ext cx="8440229" cy="479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מחבר מעוקל 6"/>
          <p:cNvCxnSpPr/>
          <p:nvPr/>
        </p:nvCxnSpPr>
        <p:spPr bwMode="auto">
          <a:xfrm rot="5400000">
            <a:off x="5744126" y="1896834"/>
            <a:ext cx="1046474" cy="654422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מלבן מעוגל 7"/>
          <p:cNvSpPr/>
          <p:nvPr/>
        </p:nvSpPr>
        <p:spPr bwMode="auto">
          <a:xfrm>
            <a:off x="6372200" y="1255112"/>
            <a:ext cx="448034" cy="47299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EE4C17-0302-4660-95C3-AAB668313B37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Barra de menú superior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58929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en\Dropbox\Work\GS\Images\My\Globilab\Tablet\Screenshot_2015-02-15-07-52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47564"/>
            <a:ext cx="9180512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"/>
          <a:stretch/>
        </p:blipFill>
        <p:spPr bwMode="auto">
          <a:xfrm>
            <a:off x="684338" y="1734454"/>
            <a:ext cx="8440152" cy="47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מחבר מעוקל 6"/>
          <p:cNvCxnSpPr/>
          <p:nvPr/>
        </p:nvCxnSpPr>
        <p:spPr bwMode="auto">
          <a:xfrm rot="5400000">
            <a:off x="6241832" y="1930480"/>
            <a:ext cx="1046474" cy="654422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מלבן מעוגל 7"/>
          <p:cNvSpPr/>
          <p:nvPr/>
        </p:nvSpPr>
        <p:spPr bwMode="auto">
          <a:xfrm>
            <a:off x="6831544" y="1255112"/>
            <a:ext cx="448034" cy="47299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E878AE-E301-4179-91B8-B8092CEDFD69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Barra de menú superior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20582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en\Dropbox\Work\GS\Images\My\Globilab\Tablet\Screenshot_2015-02-15-07-52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47564"/>
            <a:ext cx="9180512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69048"/>
            <a:ext cx="8368914" cy="478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מחבר מעוקל 7"/>
          <p:cNvCxnSpPr/>
          <p:nvPr/>
        </p:nvCxnSpPr>
        <p:spPr bwMode="auto">
          <a:xfrm rot="16200000" flipH="1">
            <a:off x="7451141" y="1807641"/>
            <a:ext cx="614426" cy="46805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מלבן מעוגל 6"/>
          <p:cNvSpPr/>
          <p:nvPr/>
        </p:nvSpPr>
        <p:spPr bwMode="auto">
          <a:xfrm>
            <a:off x="7263592" y="1255112"/>
            <a:ext cx="522058" cy="47299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2C73D29-6E7F-4B87-972F-8CAEDA85D59D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Barra de menú superior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67433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en\Dropbox\Work\GS\Images\My\Globilab\Tablet\Screenshot_2015-02-15-07-52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47564"/>
            <a:ext cx="9180512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6747"/>
            <a:ext cx="8280920" cy="475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מחבר מעוקל 7"/>
          <p:cNvCxnSpPr/>
          <p:nvPr/>
        </p:nvCxnSpPr>
        <p:spPr bwMode="auto">
          <a:xfrm rot="5400000">
            <a:off x="7061447" y="1843645"/>
            <a:ext cx="1040124" cy="8344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מלבן מעוגל 8"/>
          <p:cNvSpPr/>
          <p:nvPr/>
        </p:nvSpPr>
        <p:spPr bwMode="auto">
          <a:xfrm>
            <a:off x="7767648" y="1255112"/>
            <a:ext cx="448034" cy="47299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E6DDF9-6BDD-4B79-8D6A-F54532FA7BDB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Barra de menú superior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688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en\Dropbox\Work\GS\Images\My\Globilab\Tablet\Screenshot_2015-02-15-07-52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47564"/>
            <a:ext cx="9180512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מחבר מעוקל 6"/>
          <p:cNvCxnSpPr/>
          <p:nvPr/>
        </p:nvCxnSpPr>
        <p:spPr bwMode="auto">
          <a:xfrm rot="5400000">
            <a:off x="4685183" y="1843645"/>
            <a:ext cx="1040124" cy="8344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03" y="2780928"/>
            <a:ext cx="5229225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מלבן מעוגל 7"/>
          <p:cNvSpPr/>
          <p:nvPr/>
        </p:nvSpPr>
        <p:spPr bwMode="auto">
          <a:xfrm>
            <a:off x="5436096" y="1255112"/>
            <a:ext cx="448034" cy="47299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2A2C9-BCA2-44BF-BB17-798091C8098E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Barra de menú superior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44505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Jen\Dropbox\Work\GS\Images\My\Globilab\Tablet\Screenshot_2015-02-15-16-21-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50" y="1143304"/>
            <a:ext cx="9164150" cy="572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D91FCE-FABA-4944-A282-D79B17D12B0A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Barra de menú superior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21505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en\Dropbox\Work\GS\Images\My\Globilab\Tablet\Screenshot_2015-02-15-07-52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47564"/>
            <a:ext cx="9180512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 bwMode="auto">
          <a:xfrm>
            <a:off x="8676456" y="1255112"/>
            <a:ext cx="448034" cy="47299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59"/>
            <a:ext cx="3688394" cy="4002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מלבן מעוגל 7"/>
          <p:cNvSpPr/>
          <p:nvPr/>
        </p:nvSpPr>
        <p:spPr bwMode="auto">
          <a:xfrm>
            <a:off x="5724128" y="2996952"/>
            <a:ext cx="3328354" cy="47299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02B1D2-9A62-4FD0-8BCC-2893638D7CA3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Barra de menú superior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092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en\Dropbox\Work\GS\Images\My\Globilab\Tablet\Screenshot_2015-02-15-07-52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47564"/>
            <a:ext cx="9180512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 bwMode="auto">
          <a:xfrm>
            <a:off x="8676456" y="1255112"/>
            <a:ext cx="448034" cy="47299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59"/>
            <a:ext cx="3688394" cy="4002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מלבן מעוגל 7"/>
          <p:cNvSpPr/>
          <p:nvPr/>
        </p:nvSpPr>
        <p:spPr bwMode="auto">
          <a:xfrm>
            <a:off x="5724128" y="2276872"/>
            <a:ext cx="3328354" cy="47299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29000"/>
            <a:ext cx="6654214" cy="2485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32417E-9A69-49D8-9954-95208E42ED64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Barra de menú superior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247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Jen\Dropbox\Work\GS\Images\My\Globilab\Tablet\Screenshot_2015-02-15-07-52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17" y="1268760"/>
            <a:ext cx="6812204" cy="425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BDCD59F3-AC82-49E1-99E4-81EE644039F2}"/>
              </a:ext>
            </a:extLst>
          </p:cNvPr>
          <p:cNvGrpSpPr/>
          <p:nvPr/>
        </p:nvGrpSpPr>
        <p:grpSpPr>
          <a:xfrm>
            <a:off x="7174031" y="1336449"/>
            <a:ext cx="1176631" cy="1107952"/>
            <a:chOff x="6948943" y="1406329"/>
            <a:chExt cx="1176631" cy="1107952"/>
          </a:xfrm>
        </p:grpSpPr>
        <p:sp>
          <p:nvSpPr>
            <p:cNvPr id="6" name="מלבן מעוגל 5"/>
            <p:cNvSpPr/>
            <p:nvPr/>
          </p:nvSpPr>
          <p:spPr bwMode="auto">
            <a:xfrm>
              <a:off x="7887013" y="1406329"/>
              <a:ext cx="230578" cy="345867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חרמון" charset="0"/>
                <a:ea typeface="חרמון" charset="0"/>
                <a:cs typeface="חרמון" charset="0"/>
              </a:endParaRPr>
            </a:p>
          </p:txBody>
        </p:sp>
        <p:pic>
          <p:nvPicPr>
            <p:cNvPr id="11" name="Picture 3" descr="C:\Users\Jen\Desktop\click-161564_640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00442">
              <a:off x="7243101" y="1631807"/>
              <a:ext cx="588316" cy="1176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F4B45D5D-7F14-4EBC-A3B3-B7E3FE545ADD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Conexión del Labdisc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3755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en\Dropbox\Work\GS\Images\My\Globilab\Tablet\Screenshot_2015-02-15-07-52-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310" y="1268760"/>
            <a:ext cx="6844025" cy="42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en\Dropbox\Work\GS\Images\My\Globilab\Tablet\Screenshot_2015-02-15-07-52-5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9" b="70717"/>
          <a:stretch/>
        </p:blipFill>
        <p:spPr bwMode="auto">
          <a:xfrm>
            <a:off x="5273582" y="1134912"/>
            <a:ext cx="2574849" cy="2320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לבן מעוגל 6"/>
          <p:cNvSpPr/>
          <p:nvPr/>
        </p:nvSpPr>
        <p:spPr bwMode="auto">
          <a:xfrm>
            <a:off x="5768182" y="2019444"/>
            <a:ext cx="1769451" cy="33585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pic>
        <p:nvPicPr>
          <p:cNvPr id="10" name="Picture 3" descr="C:\Users\Jen\Desktop\click-161564_64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0442">
            <a:off x="4709142" y="1693812"/>
            <a:ext cx="571277" cy="114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46DDD05-C772-4DCC-8490-5FDF1C83C8CD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Conexión del Labdisc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701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en\Dropbox\Work\GS\Images\My\Globilab\Tablet\Screenshot_2015-02-15-07-52-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94" y="1236649"/>
            <a:ext cx="6760562" cy="422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en\Dropbox\Work\GS\Images\My\Globilab\Tablet\Screenshot_2015-02-15-07-52-5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6" b="42219"/>
          <a:stretch/>
        </p:blipFill>
        <p:spPr bwMode="auto">
          <a:xfrm>
            <a:off x="6461189" y="1268760"/>
            <a:ext cx="2124203" cy="4193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 bwMode="auto">
          <a:xfrm>
            <a:off x="6690306" y="2513136"/>
            <a:ext cx="1679195" cy="318719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pic>
        <p:nvPicPr>
          <p:cNvPr id="9" name="Picture 3" descr="C:\Users\Jen\Desktop\click-161564_64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0442">
            <a:off x="6076675" y="2645637"/>
            <a:ext cx="542138" cy="10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76842C0-FF9B-4316-926B-09E0DB0E11B4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Conexión del Labdisc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785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en\Dropbox\Work\GS\Images\My\Globilab\Tablet\Screenshot_2015-02-15-07-53-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23" y="1268760"/>
            <a:ext cx="6914015" cy="432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en\Dropbox\Work\GS\Images\My\Globilab\Tablet\Screenshot_2015-02-15-07-53-0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1" r="74229" b="89334"/>
          <a:stretch/>
        </p:blipFill>
        <p:spPr bwMode="auto">
          <a:xfrm>
            <a:off x="2336236" y="2454617"/>
            <a:ext cx="4606790" cy="886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 bwMode="auto">
          <a:xfrm>
            <a:off x="2145777" y="2416814"/>
            <a:ext cx="4987708" cy="92437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F6DDAA-4C68-4A76-9647-F18C62640F08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Conexión del Labdisc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835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EscuelasDelFutu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uelasDelFuturo" id="{453C6DD1-479D-4A37-8463-FC23B78D0FD3}" vid="{0557056C-3823-47B3-8461-051BF75E907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EscuelasDelFuturo</Template>
  <TotalTime>1271</TotalTime>
  <Words>1353</Words>
  <Application>Microsoft Office PowerPoint</Application>
  <PresentationFormat>Presentación en pantalla (4:3)</PresentationFormat>
  <Paragraphs>204</Paragraphs>
  <Slides>58</Slides>
  <Notes>58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62" baseType="lpstr">
      <vt:lpstr>Arial</vt:lpstr>
      <vt:lpstr>Calibri</vt:lpstr>
      <vt:lpstr>חרמון</vt:lpstr>
      <vt:lpstr>EscuelasDelFuturo</vt:lpstr>
      <vt:lpstr>Conocer el Software Globilab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barra de herramientas del Globilab para Android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Labdisc</dc:title>
  <dc:creator>Sergio SR</dc:creator>
  <cp:lastModifiedBy>sergio</cp:lastModifiedBy>
  <cp:revision>108</cp:revision>
  <dcterms:created xsi:type="dcterms:W3CDTF">2017-07-26T15:28:43Z</dcterms:created>
  <dcterms:modified xsi:type="dcterms:W3CDTF">2019-05-09T23:07:52Z</dcterms:modified>
</cp:coreProperties>
</file>